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3"/>
  </p:handoutMasterIdLst>
  <p:sldIdLst>
    <p:sldId id="276" r:id="rId2"/>
    <p:sldId id="277" r:id="rId3"/>
    <p:sldId id="295" r:id="rId4"/>
    <p:sldId id="278" r:id="rId5"/>
    <p:sldId id="296" r:id="rId6"/>
    <p:sldId id="279" r:id="rId7"/>
    <p:sldId id="297" r:id="rId8"/>
    <p:sldId id="280" r:id="rId9"/>
    <p:sldId id="281" r:id="rId10"/>
    <p:sldId id="282" r:id="rId11"/>
    <p:sldId id="283" r:id="rId12"/>
    <p:sldId id="284" r:id="rId13"/>
    <p:sldId id="285" r:id="rId14"/>
    <p:sldId id="287" r:id="rId15"/>
    <p:sldId id="288" r:id="rId16"/>
    <p:sldId id="289" r:id="rId17"/>
    <p:sldId id="298" r:id="rId18"/>
    <p:sldId id="290" r:id="rId19"/>
    <p:sldId id="291" r:id="rId20"/>
    <p:sldId id="292" r:id="rId21"/>
    <p:sldId id="294" r:id="rId22"/>
  </p:sldIdLst>
  <p:sldSz cx="9144000" cy="6858000" type="screen4x3"/>
  <p:notesSz cx="6797675" cy="987425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1B22AD"/>
    <a:srgbClr val="424B9C"/>
    <a:srgbClr val="7E963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24" autoAdjust="0"/>
  </p:normalViewPr>
  <p:slideViewPr>
    <p:cSldViewPr>
      <p:cViewPr>
        <p:scale>
          <a:sx n="76" d="100"/>
          <a:sy n="76" d="100"/>
        </p:scale>
        <p:origin x="-120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2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3712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A4556F-085E-4C54-894F-A7D4C87E6E51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378824"/>
            <a:ext cx="2945659" cy="493712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378824"/>
            <a:ext cx="2945659" cy="493712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2ED3-1C92-4F5C-9D3F-4D692EA65F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096169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C329E-0AE8-4223-ADC0-08AD09D7F381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C0FEF-E773-4B37-A5F2-215CE2B1CFE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AB828-C6E2-4BD1-A87A-1A7CA5DEF056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0F4B0-597A-4610-878B-894EDCF398E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885E1-1138-464F-BA18-3A6EF4169A36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B4945-8032-47D3-BF51-E880EA76457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2A981-8B1E-4D03-A9C2-800F19C6694F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0E27D-FC6A-4C16-9C5D-89D9CA76872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E01D2-B255-486C-BC27-BA2756345800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8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B4264-D05A-44E1-85EA-A37D520CCE0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2735-4A09-456A-BA7A-2EB0F092CA2F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560F7-2831-4498-B763-B301F1B9B0F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8D76B-EFB8-42C1-B341-ED236D098049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181C2-8635-4BC9-99C4-F858A5C5EF8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D7DB5-6BC7-4737-A873-20D5B72B2E9D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D8AF7-1483-4E87-A5A7-363B281CFC1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avoúhlý trojúhelník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A78E1-C364-4FBC-BCC0-969ED1BB7EAA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10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CE33A-27F7-4060-8C1A-68380E242C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21AB4-8D15-4AE9-879E-374838E45FFF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EE2FB-06CF-47C7-80F4-1E9C64100BF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9718E-EA17-42E9-B480-66E15DEA1E65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E704B-FE41-4EB7-B0EA-478A17B4AAC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Zástupný symbol pro nadpis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US" smtClean="0"/>
          </a:p>
        </p:txBody>
      </p:sp>
      <p:sp>
        <p:nvSpPr>
          <p:cNvPr id="1029" name="Zástupný symbol pro text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185E67-2A0D-4091-AC11-6F285DBFFC36}" type="datetimeFigureOut">
              <a:rPr lang="cs-CZ"/>
              <a:pPr>
                <a:defRPr/>
              </a:pPr>
              <a:t>12.5.2016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4E2BA-B5CE-4322-BC43-8113F61B21E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grpSp>
        <p:nvGrpSpPr>
          <p:cNvPr id="1033" name="Skupina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143000"/>
          </a:xfrm>
        </p:spPr>
        <p:txBody>
          <a:bodyPr/>
          <a:lstStyle/>
          <a:p>
            <a:pPr algn="ctr"/>
            <a:r>
              <a:rPr lang="cs-CZ" sz="4400" b="1" dirty="0" smtClean="0">
                <a:solidFill>
                  <a:srgbClr val="002060"/>
                </a:solidFill>
              </a:rPr>
              <a:t>Orientace uchazeče </a:t>
            </a:r>
            <a:br>
              <a:rPr lang="cs-CZ" sz="4400" b="1" dirty="0" smtClean="0">
                <a:solidFill>
                  <a:srgbClr val="002060"/>
                </a:solidFill>
              </a:rPr>
            </a:br>
            <a:r>
              <a:rPr lang="cs-CZ" sz="4400" b="1" smtClean="0">
                <a:solidFill>
                  <a:srgbClr val="002060"/>
                </a:solidFill>
              </a:rPr>
              <a:t>v </a:t>
            </a:r>
            <a:r>
              <a:rPr lang="cs-CZ" sz="4400" b="1" smtClean="0">
                <a:solidFill>
                  <a:srgbClr val="002060"/>
                </a:solidFill>
              </a:rPr>
              <a:t>pracovně právní </a:t>
            </a:r>
            <a:r>
              <a:rPr lang="cs-CZ" sz="4400" b="1" dirty="0" smtClean="0">
                <a:solidFill>
                  <a:srgbClr val="002060"/>
                </a:solidFill>
              </a:rPr>
              <a:t>problematice</a:t>
            </a:r>
            <a:endParaRPr lang="cs-CZ" sz="4400" b="1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3645024"/>
            <a:ext cx="8229600" cy="1944216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 </a:t>
            </a:r>
            <a:r>
              <a:rPr lang="cs-CZ" b="1" dirty="0" smtClean="0">
                <a:solidFill>
                  <a:srgbClr val="002060"/>
                </a:solidFill>
                <a:latin typeface="+mj-lt"/>
              </a:rPr>
              <a:t>Dagmar Petrželová</a:t>
            </a:r>
            <a:endParaRPr lang="cs-CZ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Základní typy pracovně právních vztahů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pracovní poměr (pracovní smlouva, jmenování, volba)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dohody konané mimo pracovní poměr (DPČ a DPP)</a:t>
            </a:r>
            <a:endParaRPr lang="cs-CZ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2060"/>
                </a:solidFill>
              </a:rPr>
              <a:t>Pracovní smlouva - obsah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 smtClean="0">
                <a:latin typeface="+mj-lt"/>
              </a:rPr>
              <a:t>MUSÍ OBSAHOVAT</a:t>
            </a:r>
          </a:p>
          <a:p>
            <a:pPr>
              <a:buNone/>
            </a:pPr>
            <a:r>
              <a:rPr lang="cs-CZ" sz="2000" dirty="0" smtClean="0">
                <a:latin typeface="+mj-lt"/>
              </a:rPr>
              <a:t>	- 3 položky: druh práce, datum nástupu a místo výkonu práce</a:t>
            </a:r>
          </a:p>
          <a:p>
            <a:pPr>
              <a:buNone/>
            </a:pPr>
            <a:r>
              <a:rPr lang="cs-CZ" sz="2000" dirty="0" smtClean="0">
                <a:latin typeface="+mj-lt"/>
              </a:rPr>
              <a:t>	- datum sjednání nejpozději v den nástupu</a:t>
            </a:r>
          </a:p>
          <a:p>
            <a:pPr>
              <a:buNone/>
            </a:pPr>
            <a:r>
              <a:rPr lang="cs-CZ" sz="2000" dirty="0" smtClean="0">
                <a:latin typeface="+mj-lt"/>
              </a:rPr>
              <a:t>	- podpis osob oprávněných jednat</a:t>
            </a:r>
          </a:p>
          <a:p>
            <a:r>
              <a:rPr lang="cs-CZ" sz="2000" dirty="0" smtClean="0">
                <a:latin typeface="+mj-lt"/>
              </a:rPr>
              <a:t>MŮŽE OBSAHOVAT A OBVYKLE OBSAHUJE</a:t>
            </a:r>
          </a:p>
          <a:p>
            <a:pPr>
              <a:buNone/>
            </a:pPr>
            <a:r>
              <a:rPr lang="cs-CZ" sz="2000" dirty="0" smtClean="0">
                <a:latin typeface="+mj-lt"/>
              </a:rPr>
              <a:t>	- zkušební dobu v max. délce 3 / 6 měsíců</a:t>
            </a:r>
          </a:p>
          <a:p>
            <a:pPr>
              <a:buNone/>
            </a:pPr>
            <a:r>
              <a:rPr lang="cs-CZ" sz="2000" dirty="0" smtClean="0">
                <a:latin typeface="+mj-lt"/>
              </a:rPr>
              <a:t>	- délku na dobu určitou i neurčitou</a:t>
            </a:r>
          </a:p>
          <a:p>
            <a:pPr>
              <a:buNone/>
            </a:pPr>
            <a:r>
              <a:rPr lang="cs-CZ" sz="2000" dirty="0" smtClean="0">
                <a:latin typeface="+mj-lt"/>
              </a:rPr>
              <a:t>	- rozsah úvazku</a:t>
            </a:r>
          </a:p>
          <a:p>
            <a:r>
              <a:rPr lang="cs-CZ" sz="2000" dirty="0" smtClean="0">
                <a:latin typeface="+mj-lt"/>
              </a:rPr>
              <a:t>MŮŽE OBSAHOVAT A OBVYKLE NEOBSAHUJE</a:t>
            </a:r>
          </a:p>
          <a:p>
            <a:pPr>
              <a:buNone/>
            </a:pPr>
            <a:r>
              <a:rPr lang="cs-CZ" dirty="0" smtClean="0"/>
              <a:t>	</a:t>
            </a:r>
            <a:r>
              <a:rPr lang="cs-CZ" sz="2000" dirty="0" smtClean="0">
                <a:latin typeface="+mj-lt"/>
              </a:rPr>
              <a:t>- pracovní dobu, nárok na dovolenou, mzdové údaje, popis práce, výpovědní dobu,  odstupné, místo pravidelného pracoviště pro účely pracovních cest apod.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Praktický pohled na pracovní smlouvu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plnohodnotný zaměstnanec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práce na dobu určitou (max. 3 x 3) i neurčitou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možnost práce na plný úvazek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nárok na dovolenou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odvádí se zdravotní a sociální pojištění (nárok na nemocenskou, OČR, zápočet na důchod, politiku zaměstnanosti apod.)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nárok na pracovní volno při překážkách v práci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nárok na nastavené </a:t>
            </a:r>
            <a:r>
              <a:rPr lang="cs-CZ" sz="2000" dirty="0" err="1" smtClean="0">
                <a:solidFill>
                  <a:srgbClr val="002060"/>
                </a:solidFill>
                <a:latin typeface="+mj-lt"/>
              </a:rPr>
              <a:t>benefity</a:t>
            </a:r>
            <a:endParaRPr lang="cs-CZ" sz="2000" dirty="0" smtClean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nárok na případné odstupné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delší výpovědní doba než u dohod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vystavuje se zápočtový list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Dohoda o pracovní činnosti - obsah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latin typeface="+mj-lt"/>
              </a:rPr>
              <a:t>druh / charakteristika práce</a:t>
            </a:r>
          </a:p>
          <a:p>
            <a:r>
              <a:rPr lang="cs-CZ" dirty="0" smtClean="0">
                <a:latin typeface="+mj-lt"/>
              </a:rPr>
              <a:t>místo výkonu práce</a:t>
            </a:r>
          </a:p>
          <a:p>
            <a:r>
              <a:rPr lang="cs-CZ" dirty="0" smtClean="0">
                <a:latin typeface="+mj-lt"/>
              </a:rPr>
              <a:t>období, na které se sjednává</a:t>
            </a:r>
          </a:p>
          <a:p>
            <a:r>
              <a:rPr lang="cs-CZ" dirty="0" smtClean="0">
                <a:latin typeface="+mj-lt"/>
              </a:rPr>
              <a:t>rozsah pracovní doby</a:t>
            </a:r>
          </a:p>
          <a:p>
            <a:r>
              <a:rPr lang="cs-CZ" dirty="0" smtClean="0">
                <a:latin typeface="+mj-lt"/>
              </a:rPr>
              <a:t>odměna</a:t>
            </a:r>
          </a:p>
          <a:p>
            <a:r>
              <a:rPr lang="cs-CZ" dirty="0" smtClean="0">
                <a:latin typeface="+mj-lt"/>
              </a:rPr>
              <a:t>příp. čerpání volna, </a:t>
            </a:r>
            <a:r>
              <a:rPr lang="cs-CZ" dirty="0" err="1" smtClean="0">
                <a:latin typeface="+mj-lt"/>
              </a:rPr>
              <a:t>benefitů</a:t>
            </a:r>
            <a:r>
              <a:rPr lang="cs-CZ" dirty="0" smtClean="0">
                <a:latin typeface="+mj-lt"/>
              </a:rPr>
              <a:t>, sjednání služebních cest apod.</a:t>
            </a:r>
          </a:p>
          <a:p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Praktický pohled na DPČ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není plnohodnotným zaměstnancem (nárok jen na to, co je individuálně dohodnuté)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práce na dobu určitou i neurčitou 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možnost práce na max. 20 hod. týdně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není nárok na dovolenou a pracovní volno při překážkách v práci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odvádí se zdravotní a sociální pojištění (nárok na nemocenskou, OČR, zápočet na důchod, politiku zaměstnanosti apod.)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není nárok na zaměstnavatelem poskytované </a:t>
            </a:r>
            <a:r>
              <a:rPr lang="cs-CZ" sz="2000" dirty="0" err="1" smtClean="0">
                <a:solidFill>
                  <a:srgbClr val="002060"/>
                </a:solidFill>
                <a:latin typeface="+mj-lt"/>
              </a:rPr>
              <a:t>benefity</a:t>
            </a:r>
            <a:endParaRPr lang="cs-CZ" sz="2000" dirty="0" smtClean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zkrácená výpovědní doba (15 denní), nepřipadá nárok na odstupné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vystavuje se zápočtový list</a:t>
            </a:r>
          </a:p>
          <a:p>
            <a:pPr>
              <a:lnSpc>
                <a:spcPct val="90000"/>
              </a:lnSpc>
              <a:buNone/>
            </a:pPr>
            <a:endParaRPr lang="cs-CZ" sz="2000" dirty="0" smtClean="0">
              <a:solidFill>
                <a:srgbClr val="002060"/>
              </a:solidFill>
              <a:latin typeface="+mj-lt"/>
            </a:endParaRPr>
          </a:p>
          <a:p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Dohoda o provedení práce - obsah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druh práce</a:t>
            </a:r>
          </a:p>
          <a:p>
            <a:r>
              <a:rPr lang="cs-CZ" dirty="0" smtClean="0"/>
              <a:t>místo výkonu práce</a:t>
            </a:r>
          </a:p>
          <a:p>
            <a:r>
              <a:rPr lang="cs-CZ" dirty="0" smtClean="0"/>
              <a:t>období, na které je sjednána</a:t>
            </a:r>
          </a:p>
          <a:p>
            <a:r>
              <a:rPr lang="cs-CZ" dirty="0" smtClean="0"/>
              <a:t>charakteristika práce</a:t>
            </a:r>
          </a:p>
          <a:p>
            <a:r>
              <a:rPr lang="cs-CZ" dirty="0" smtClean="0"/>
              <a:t>kdo je zodpovědný za převzetí práce</a:t>
            </a:r>
          </a:p>
          <a:p>
            <a:r>
              <a:rPr lang="cs-CZ" dirty="0" smtClean="0"/>
              <a:t>jak často se bude vyplácet odměna (měsíčně nebo kumulativně za nějaké období)</a:t>
            </a:r>
          </a:p>
          <a:p>
            <a:r>
              <a:rPr lang="cs-CZ" dirty="0" smtClean="0"/>
              <a:t>rozvržení pracovní doby</a:t>
            </a:r>
          </a:p>
          <a:p>
            <a:r>
              <a:rPr lang="cs-CZ" dirty="0" smtClean="0"/>
              <a:t>příp. sjednání služebních cest apod.</a:t>
            </a: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Praktický pohled na DPP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není plnohodnotným zaměstnancem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práce na dobu určitou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práce na max. 300 hod. / kalendářní rok / zaměstnavatel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není nárok na dovolenou a na pracovní volno při překážkách v práci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zdravotní a sociální pojištění se odvádí při výdělku nad 10.000 Kč / měsíc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není nárok na </a:t>
            </a:r>
            <a:r>
              <a:rPr lang="cs-CZ" sz="2000" dirty="0" err="1" smtClean="0">
                <a:solidFill>
                  <a:srgbClr val="002060"/>
                </a:solidFill>
                <a:latin typeface="+mj-lt"/>
              </a:rPr>
              <a:t>benefity</a:t>
            </a: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 poskytované zaměstnavatelem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nepřipadá nárok na odstupné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vystavuje se zápočtový list</a:t>
            </a:r>
          </a:p>
          <a:p>
            <a:pPr>
              <a:lnSpc>
                <a:spcPct val="90000"/>
              </a:lnSpc>
              <a:buNone/>
            </a:pPr>
            <a:endParaRPr lang="cs-CZ" sz="2000" dirty="0" smtClean="0">
              <a:solidFill>
                <a:srgbClr val="002060"/>
              </a:solidFill>
              <a:latin typeface="+mj-lt"/>
            </a:endParaRP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Pracovní doba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rozvržení pracovní doby (pravidelná / nepravidelná / pružná)</a:t>
            </a:r>
          </a:p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délka pracovní doby (základní 40 hod./týdně)</a:t>
            </a:r>
          </a:p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pracovní směny</a:t>
            </a:r>
          </a:p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začátek a konec pracovní doby</a:t>
            </a:r>
          </a:p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evidence pracovní doby</a:t>
            </a:r>
          </a:p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pracovní pohotovost</a:t>
            </a:r>
          </a:p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práce přesčas</a:t>
            </a:r>
          </a:p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pracovní cesty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Přestávky v práci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Přestávka na jídlo a oddech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čistá pracovní doba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nárok na přestávku po max. 6 hod. práce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v rozsahu min. 30 min.</a:t>
            </a:r>
          </a:p>
          <a:p>
            <a:endParaRPr lang="cs-CZ" dirty="0" smtClean="0">
              <a:solidFill>
                <a:srgbClr val="002060"/>
              </a:solidFill>
              <a:latin typeface="+mj-lt"/>
            </a:endParaRPr>
          </a:p>
          <a:p>
            <a:pPr>
              <a:buFontTx/>
              <a:buNone/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Přestávky mezi směnami</a:t>
            </a:r>
          </a:p>
          <a:p>
            <a:pPr>
              <a:buFontTx/>
              <a:buNone/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Bezpečnostní přestávky (např. řidiči)</a:t>
            </a:r>
            <a:endParaRPr lang="cs-CZ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Dovolená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rozsah dovolené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plán dovolené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žádost o dovolenou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dovolená na počátku pracovního poměru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další dovolená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placené a neplacené volno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nástup na dovolenou ze zákona a čerpání loňské dovolené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proplácení  / vyúčtování dovolené</a:t>
            </a:r>
            <a:endParaRPr lang="cs-CZ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Odměňování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zákon o mzdě / zákon o platu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minimální mzda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mzdový / platový předpis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mzdový / platový výměr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výplatní termín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typy odměny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srážky ze mzdy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příplatky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+mj-lt"/>
              </a:rPr>
              <a:t>náhrada mzdy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Pracovní volno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ošetření u lékaře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pracovní lékařská prohlídka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přerušení dopravního provozu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svatba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narození dítěte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pohřeb rodinného příslušníka / spoluzaměstnance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doprovod rodinného příslušníka do zdravotnického zařízení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stěhování</a:t>
            </a:r>
          </a:p>
          <a:p>
            <a:pPr>
              <a:lnSpc>
                <a:spcPct val="90000"/>
              </a:lnSpc>
            </a:pPr>
            <a:r>
              <a:rPr lang="cs-CZ" sz="2000" dirty="0" smtClean="0">
                <a:solidFill>
                  <a:srgbClr val="002060"/>
                </a:solidFill>
                <a:latin typeface="+mj-lt"/>
              </a:rPr>
              <a:t>hledání jiného zaměstnání</a:t>
            </a:r>
          </a:p>
          <a:p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Při nástupu do zaměstnání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podpis PS (DPP/DPČ)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pracovní řád a další směrnice, etický kodex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firemní kultura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BOZP a PO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OOPP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hmotná zodpovědnost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mlčenlivost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konkurenční doložka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adaptační program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Změna pracovní smlouvy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kdy je změna možná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povinnost převedení na jiné pracovní místo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převedení na jiné místo bez souhlasu</a:t>
            </a:r>
          </a:p>
          <a:p>
            <a:pPr>
              <a:buNone/>
            </a:pPr>
            <a:endParaRPr lang="cs-CZ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Skončení pracovního poměru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zrušení ve zkušební době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výpovědí ze strany zaměstnance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výpovědí ze strany zaměstnavatele (i za porušení léčebného režimu v pracovní neschopnosti v prvních 21 dnech)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výpovědí ze strany zaměstnavatele s odstupným (odstupňované podle odpracované doby u zaměstnavatele)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uplynutím doby určité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okamžité zrušení PP ze strany zaměstnance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okamžité zrušení PP ze strany zaměstnavatele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dohodou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další možnosti</a:t>
            </a:r>
          </a:p>
          <a:p>
            <a:pPr>
              <a:buNone/>
            </a:pPr>
            <a:endParaRPr lang="cs-CZ" sz="1800" dirty="0" smtClean="0">
              <a:solidFill>
                <a:srgbClr val="002060"/>
              </a:solidFill>
              <a:latin typeface="+mj-lt"/>
            </a:endParaRP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doba na hledání nového zaměstnání</a:t>
            </a:r>
          </a:p>
          <a:p>
            <a:r>
              <a:rPr lang="cs-CZ" sz="1800" dirty="0" smtClean="0">
                <a:solidFill>
                  <a:srgbClr val="002060"/>
                </a:solidFill>
                <a:latin typeface="+mj-lt"/>
              </a:rPr>
              <a:t>potvrzení o zaměstnání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Cestovní náhrady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jízdné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ubytování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parkovné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stravné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užívání služebního vozidla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užívání soukromého vozidla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sjednání pravidelného pracoviště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bezpečnostní přestávky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BOZP a PO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kategorizace pracovních pozic z hlediska rizik a lékařská prohlídka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vstupní školení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periodické školení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pracovní úraz a odškodnění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trvalé poškození zdraví, nemoci z povolání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pojištění zaměstnanců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osobní ochranné pracovní pomůcky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+mj-lt"/>
              </a:rPr>
              <a:t>povinné školení ze zákona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Škoda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nejčastější škody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škodní komise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dohoda o hmotné zodpovědnosti, odstoupení od dohody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pojištění zaměstnanců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pojištění na škody způsobené zaměstnavateli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>
                <a:solidFill>
                  <a:srgbClr val="002060"/>
                </a:solidFill>
              </a:rPr>
              <a:t>Vzdělávání zaměstnanců</a:t>
            </a:r>
            <a:endParaRPr lang="cs-CZ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dohoda o zvýšení kvalifikace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dohoda na prohloubení kvalifikace (nad 75.000)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další studium zaměstnance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individuální vzdělávání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hromadné vzdělávání</a:t>
            </a:r>
          </a:p>
          <a:p>
            <a:r>
              <a:rPr lang="cs-CZ" dirty="0" smtClean="0">
                <a:solidFill>
                  <a:srgbClr val="002060"/>
                </a:solidFill>
                <a:latin typeface="+mj-lt"/>
              </a:rPr>
              <a:t>školení povinné ze zákona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305800" cy="265516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dirty="0" smtClean="0">
                <a:solidFill>
                  <a:srgbClr val="002060"/>
                </a:solidFill>
              </a:rPr>
              <a:t>Závěr:</a:t>
            </a:r>
            <a:br>
              <a:rPr lang="cs-CZ" sz="4000" dirty="0" smtClean="0">
                <a:solidFill>
                  <a:srgbClr val="002060"/>
                </a:solidFill>
              </a:rPr>
            </a:br>
            <a:r>
              <a:rPr lang="cs-CZ" sz="4000" dirty="0" smtClean="0">
                <a:solidFill>
                  <a:srgbClr val="002060"/>
                </a:solidFill>
              </a:rPr>
              <a:t/>
            </a:r>
            <a:br>
              <a:rPr lang="cs-CZ" sz="4000" dirty="0" smtClean="0">
                <a:solidFill>
                  <a:srgbClr val="002060"/>
                </a:solidFill>
              </a:rPr>
            </a:br>
            <a:r>
              <a:rPr lang="cs-CZ" sz="4000" dirty="0" smtClean="0">
                <a:solidFill>
                  <a:srgbClr val="002060"/>
                </a:solidFill>
              </a:rPr>
              <a:t>Vždy si ověřte aktuální stav</a:t>
            </a:r>
            <a:br>
              <a:rPr lang="cs-CZ" sz="4000" dirty="0" smtClean="0">
                <a:solidFill>
                  <a:srgbClr val="002060"/>
                </a:solidFill>
              </a:rPr>
            </a:br>
            <a:r>
              <a:rPr lang="cs-CZ" sz="4000" dirty="0" smtClean="0">
                <a:solidFill>
                  <a:srgbClr val="002060"/>
                </a:solidFill>
              </a:rPr>
              <a:t>jednotlivých předpisů</a:t>
            </a:r>
            <a:br>
              <a:rPr lang="cs-CZ" sz="4000" dirty="0" smtClean="0">
                <a:solidFill>
                  <a:srgbClr val="002060"/>
                </a:solidFill>
              </a:rPr>
            </a:br>
            <a:r>
              <a:rPr lang="cs-CZ" sz="4000" dirty="0" smtClean="0">
                <a:solidFill>
                  <a:srgbClr val="002060"/>
                </a:solidFill>
              </a:rPr>
              <a:t>v pracovně právních vztazích,</a:t>
            </a:r>
            <a:br>
              <a:rPr lang="cs-CZ" sz="4000" dirty="0" smtClean="0">
                <a:solidFill>
                  <a:srgbClr val="002060"/>
                </a:solidFill>
              </a:rPr>
            </a:br>
            <a:r>
              <a:rPr lang="cs-CZ" sz="4000" dirty="0" smtClean="0">
                <a:solidFill>
                  <a:srgbClr val="002060"/>
                </a:solidFill>
              </a:rPr>
              <a:t>zákony se často doplňují nebo mění</a:t>
            </a:r>
            <a:endParaRPr lang="cs-CZ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2811</TotalTime>
  <Words>727</Words>
  <Application>Microsoft Office PowerPoint</Application>
  <PresentationFormat>Předvádění na obrazovce (4:3)</PresentationFormat>
  <Paragraphs>167</Paragraphs>
  <Slides>21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Tok</vt:lpstr>
      <vt:lpstr>Orientace uchazeče  v pracovně právní problematice</vt:lpstr>
      <vt:lpstr>Základní typy pracovně právních vztahů</vt:lpstr>
      <vt:lpstr>Pracovní smlouva - obsah</vt:lpstr>
      <vt:lpstr>Praktický pohled na pracovní smlouvu</vt:lpstr>
      <vt:lpstr>Dohoda o pracovní činnosti - obsah</vt:lpstr>
      <vt:lpstr>Praktický pohled na DPČ</vt:lpstr>
      <vt:lpstr>Dohoda o provedení práce - obsah</vt:lpstr>
      <vt:lpstr>Praktický pohled na DPP</vt:lpstr>
      <vt:lpstr>Pracovní doba</vt:lpstr>
      <vt:lpstr>Přestávky v práci</vt:lpstr>
      <vt:lpstr>Dovolená</vt:lpstr>
      <vt:lpstr>Odměňování</vt:lpstr>
      <vt:lpstr>Pracovní volno</vt:lpstr>
      <vt:lpstr>Při nástupu do zaměstnání</vt:lpstr>
      <vt:lpstr>Změna pracovní smlouvy</vt:lpstr>
      <vt:lpstr>Skončení pracovního poměru</vt:lpstr>
      <vt:lpstr>Cestovní náhrady</vt:lpstr>
      <vt:lpstr>BOZP a PO</vt:lpstr>
      <vt:lpstr>Škoda</vt:lpstr>
      <vt:lpstr>Vzdělávání zaměstnanců</vt:lpstr>
      <vt:lpstr>Závěr:  Vždy si ověřte aktuální stav jednotlivých předpisů v pracovně právních vztazích, zákony se často doplňují nebo mění</vt:lpstr>
    </vt:vector>
  </TitlesOfParts>
  <Company>B.P.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Team</dc:creator>
  <cp:lastModifiedBy>dpetrzel</cp:lastModifiedBy>
  <cp:revision>148</cp:revision>
  <dcterms:created xsi:type="dcterms:W3CDTF">2011-01-09T18:45:26Z</dcterms:created>
  <dcterms:modified xsi:type="dcterms:W3CDTF">2016-05-12T18:53:21Z</dcterms:modified>
</cp:coreProperties>
</file>