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1"/>
  </p:sldMasterIdLst>
  <p:notesMasterIdLst>
    <p:notesMasterId r:id="rId31"/>
  </p:notesMasterIdLst>
  <p:handoutMasterIdLst>
    <p:handoutMasterId r:id="rId32"/>
  </p:handoutMasterIdLst>
  <p:sldIdLst>
    <p:sldId id="275" r:id="rId2"/>
    <p:sldId id="256" r:id="rId3"/>
    <p:sldId id="276" r:id="rId4"/>
    <p:sldId id="278" r:id="rId5"/>
    <p:sldId id="279" r:id="rId6"/>
    <p:sldId id="280" r:id="rId7"/>
    <p:sldId id="281" r:id="rId8"/>
    <p:sldId id="282" r:id="rId9"/>
    <p:sldId id="283" r:id="rId10"/>
    <p:sldId id="284" r:id="rId11"/>
    <p:sldId id="285" r:id="rId12"/>
    <p:sldId id="301" r:id="rId13"/>
    <p:sldId id="286" r:id="rId14"/>
    <p:sldId id="287" r:id="rId15"/>
    <p:sldId id="288" r:id="rId16"/>
    <p:sldId id="302" r:id="rId17"/>
    <p:sldId id="289" r:id="rId18"/>
    <p:sldId id="290" r:id="rId19"/>
    <p:sldId id="291" r:id="rId20"/>
    <p:sldId id="292" r:id="rId21"/>
    <p:sldId id="293" r:id="rId22"/>
    <p:sldId id="294" r:id="rId23"/>
    <p:sldId id="295" r:id="rId24"/>
    <p:sldId id="296" r:id="rId25"/>
    <p:sldId id="303" r:id="rId26"/>
    <p:sldId id="297" r:id="rId27"/>
    <p:sldId id="298" r:id="rId28"/>
    <p:sldId id="299" r:id="rId29"/>
    <p:sldId id="277" r:id="rId30"/>
  </p:sldIdLst>
  <p:sldSz cx="9144000" cy="6858000" type="screen4x3"/>
  <p:notesSz cx="6797675" cy="9928225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FF"/>
    <a:srgbClr val="FF7C80"/>
    <a:srgbClr val="FFFF66"/>
    <a:srgbClr val="FFFF99"/>
    <a:srgbClr val="CCFF66"/>
    <a:srgbClr val="009999"/>
    <a:srgbClr val="FF99FF"/>
    <a:srgbClr val="FF6600"/>
    <a:srgbClr val="1B22AD"/>
    <a:srgbClr val="424B9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33" autoAdjust="0"/>
    <p:restoredTop sz="94660"/>
  </p:normalViewPr>
  <p:slideViewPr>
    <p:cSldViewPr>
      <p:cViewPr>
        <p:scale>
          <a:sx n="76" d="100"/>
          <a:sy n="76" d="100"/>
        </p:scale>
        <p:origin x="-2634" y="-8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Se&#353;it1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cs-CZ"/>
  <c:clrMapOvr bg1="lt1" tx1="dk1" bg2="lt2" tx2="dk2" accent1="accent1" accent2="accent2" accent3="accent3" accent4="accent4" accent5="accent5" accent6="accent6" hlink="hlink" folHlink="folHlink"/>
  <c:chart>
    <c:plotArea>
      <c:layout/>
      <c:pieChart>
        <c:varyColors val="1"/>
        <c:ser>
          <c:idx val="0"/>
          <c:order val="0"/>
          <c:spPr>
            <a:solidFill>
              <a:srgbClr val="04617B">
                <a:lumMod val="60000"/>
                <a:lumOff val="40000"/>
              </a:srgbClr>
            </a:solidFill>
          </c:spPr>
          <c:dPt>
            <c:idx val="0"/>
            <c:spPr>
              <a:solidFill>
                <a:srgbClr val="0BD0D9"/>
              </a:solidFill>
            </c:spPr>
          </c:dPt>
          <c:dPt>
            <c:idx val="1"/>
            <c:spPr>
              <a:solidFill>
                <a:srgbClr val="0BD0D9">
                  <a:lumMod val="40000"/>
                  <a:lumOff val="60000"/>
                </a:srgbClr>
              </a:solidFill>
            </c:spPr>
          </c:dPt>
          <c:dPt>
            <c:idx val="2"/>
            <c:spPr>
              <a:solidFill>
                <a:srgbClr val="DBF5F9">
                  <a:lumMod val="90000"/>
                </a:srgbClr>
              </a:solidFill>
              <a:ln>
                <a:solidFill>
                  <a:srgbClr val="DBF5F9">
                    <a:lumMod val="25000"/>
                  </a:srgbClr>
                </a:solidFill>
              </a:ln>
            </c:spPr>
          </c:dPt>
          <c:dLbls>
            <c:dLbl>
              <c:idx val="0"/>
              <c:layout>
                <c:manualLayout>
                  <c:x val="-0.25005832685257195"/>
                  <c:y val="-8.7038170581859545E-2"/>
                </c:manualLayout>
              </c:layout>
              <c:tx>
                <c:rich>
                  <a:bodyPr/>
                  <a:lstStyle/>
                  <a:p>
                    <a:r>
                      <a:rPr lang="cs-CZ" dirty="0" smtClean="0"/>
                      <a:t>ŘEČ  TĚLA</a:t>
                    </a:r>
                  </a:p>
                  <a:p>
                    <a:r>
                      <a:rPr lang="en-US" dirty="0"/>
                      <a:t>
55%</a:t>
                    </a:r>
                  </a:p>
                </c:rich>
              </c:tx>
              <c:showLegendKey val="1"/>
              <c:showVal val="1"/>
              <c:showCatName val="1"/>
              <c:separator>
</c:separator>
            </c:dLbl>
            <c:dLbl>
              <c:idx val="1"/>
              <c:layout>
                <c:manualLayout>
                  <c:x val="0.21520775469392311"/>
                  <c:y val="-4.4875834726902021E-2"/>
                </c:manualLayout>
              </c:layout>
              <c:tx>
                <c:rich>
                  <a:bodyPr/>
                  <a:lstStyle/>
                  <a:p>
                    <a:r>
                      <a:rPr lang="pl-PL" dirty="0" smtClean="0"/>
                      <a:t>HLAS A TECHNIKA MLUVENÍ</a:t>
                    </a:r>
                  </a:p>
                  <a:p>
                    <a:r>
                      <a:rPr lang="pl-PL" dirty="0"/>
                      <a:t>
38%</a:t>
                    </a:r>
                  </a:p>
                </c:rich>
              </c:tx>
              <c:showLegendKey val="1"/>
              <c:showVal val="1"/>
              <c:showCatName val="1"/>
              <c:separator>
</c:separator>
            </c:dLbl>
            <c:dLbl>
              <c:idx val="2"/>
              <c:layout>
                <c:manualLayout>
                  <c:x val="4.4167104111987099E-2"/>
                  <c:y val="0.13541666666666671"/>
                </c:manualLayout>
              </c:layout>
              <c:tx>
                <c:rich>
                  <a:bodyPr/>
                  <a:lstStyle/>
                  <a:p>
                    <a:pPr>
                      <a:defRPr sz="1300" b="1"/>
                    </a:pPr>
                    <a:r>
                      <a:rPr lang="cs-CZ" dirty="0" smtClean="0"/>
                      <a:t>  </a:t>
                    </a:r>
                    <a:r>
                      <a:rPr lang="en-US" dirty="0" smtClean="0"/>
                      <a:t>S</a:t>
                    </a:r>
                    <a:r>
                      <a:rPr lang="cs-CZ" dirty="0" smtClean="0"/>
                      <a:t>LOVA</a:t>
                    </a:r>
                  </a:p>
                  <a:p>
                    <a:pPr>
                      <a:defRPr sz="1300" b="1"/>
                    </a:pPr>
                    <a:r>
                      <a:rPr lang="en-US" dirty="0"/>
                      <a:t>
</a:t>
                    </a:r>
                    <a:r>
                      <a:rPr lang="cs-CZ" sz="1800" dirty="0" smtClean="0"/>
                      <a:t>    </a:t>
                    </a:r>
                    <a:r>
                      <a:rPr lang="en-US" sz="1800" dirty="0" smtClean="0"/>
                      <a:t>7</a:t>
                    </a:r>
                    <a:r>
                      <a:rPr lang="en-US" dirty="0"/>
                      <a:t>%</a:t>
                    </a:r>
                  </a:p>
                </c:rich>
              </c:tx>
              <c:spPr/>
              <c:showVal val="1"/>
              <c:showCatName val="1"/>
              <c:separator>
</c:separator>
            </c:dLbl>
            <c:txPr>
              <a:bodyPr/>
              <a:lstStyle/>
              <a:p>
                <a:pPr>
                  <a:defRPr sz="1400" b="1"/>
                </a:pPr>
                <a:endParaRPr lang="cs-CZ"/>
              </a:p>
            </c:txPr>
            <c:showLegendKey val="1"/>
            <c:showVal val="1"/>
            <c:showCatName val="1"/>
            <c:separator>
</c:separator>
            <c:showLeaderLines val="1"/>
          </c:dLbls>
          <c:cat>
            <c:strRef>
              <c:f>List1!$A$1:$A$3</c:f>
              <c:strCache>
                <c:ptCount val="3"/>
                <c:pt idx="0">
                  <c:v>Řeč těla</c:v>
                </c:pt>
                <c:pt idx="1">
                  <c:v>Hlas a technika mluvení</c:v>
                </c:pt>
                <c:pt idx="2">
                  <c:v>Slova</c:v>
                </c:pt>
              </c:strCache>
            </c:strRef>
          </c:cat>
          <c:val>
            <c:numRef>
              <c:f>List1!$B$1:$B$3</c:f>
              <c:numCache>
                <c:formatCode>0%</c:formatCode>
                <c:ptCount val="3"/>
                <c:pt idx="0">
                  <c:v>0.55000000000000004</c:v>
                </c:pt>
                <c:pt idx="1">
                  <c:v>0.38000000000000478</c:v>
                </c:pt>
                <c:pt idx="2">
                  <c:v>7.0000000000000034E-2</c:v>
                </c:pt>
              </c:numCache>
            </c:numRef>
          </c:val>
        </c:ser>
        <c:dLbls/>
        <c:firstSliceAng val="0"/>
      </c:pieChart>
    </c:plotArea>
    <c:plotVisOnly val="1"/>
    <c:dispBlanksAs val="zero"/>
  </c:chart>
  <c:externalData r:id="rId2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411"/>
          </a:xfrm>
          <a:prstGeom prst="rect">
            <a:avLst/>
          </a:prstGeom>
        </p:spPr>
        <p:txBody>
          <a:bodyPr vert="horz" lIns="94476" tIns="47238" rIns="94476" bIns="47238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6411"/>
          </a:xfrm>
          <a:prstGeom prst="rect">
            <a:avLst/>
          </a:prstGeom>
        </p:spPr>
        <p:txBody>
          <a:bodyPr vert="horz" lIns="94476" tIns="47238" rIns="94476" bIns="47238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6A4556F-085E-4C54-894F-A7D4C87E6E51}" type="datetimeFigureOut">
              <a:rPr lang="cs-CZ"/>
              <a:pPr>
                <a:defRPr/>
              </a:pPr>
              <a:t>28.4.2016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1" y="9430091"/>
            <a:ext cx="2945659" cy="496411"/>
          </a:xfrm>
          <a:prstGeom prst="rect">
            <a:avLst/>
          </a:prstGeom>
        </p:spPr>
        <p:txBody>
          <a:bodyPr vert="horz" lIns="94476" tIns="47238" rIns="94476" bIns="47238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50444" y="9430091"/>
            <a:ext cx="2945659" cy="496411"/>
          </a:xfrm>
          <a:prstGeom prst="rect">
            <a:avLst/>
          </a:prstGeom>
        </p:spPr>
        <p:txBody>
          <a:bodyPr vert="horz" lIns="94476" tIns="47238" rIns="94476" bIns="47238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F2F2ED3-1C92-4F5C-9D3F-4D692EA65F37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0961695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346" cy="49616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760" y="0"/>
            <a:ext cx="2945346" cy="49616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116E07-6CA9-4C96-9521-055BDDF162C1}" type="datetimeFigureOut">
              <a:rPr lang="cs-CZ" smtClean="0"/>
              <a:pPr/>
              <a:t>28.4.2016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454" y="4715214"/>
            <a:ext cx="5438768" cy="4468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30426"/>
            <a:ext cx="2945346" cy="4961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760" y="9430426"/>
            <a:ext cx="2945346" cy="4961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2EA081-38C6-47A4-9546-FC82B644C872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2999306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2EA081-38C6-47A4-9546-FC82B644C872}" type="slidenum">
              <a:rPr lang="cs-CZ" smtClean="0"/>
              <a:pPr/>
              <a:t>1</a:t>
            </a:fld>
            <a:endParaRPr lang="cs-CZ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2EA081-38C6-47A4-9546-FC82B644C872}" type="slidenum">
              <a:rPr lang="cs-CZ" smtClean="0"/>
              <a:pPr/>
              <a:t>25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7019949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7" name="Podnadpis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smtClean="0"/>
              <a:t>Klepnutím lze upravit styl předlohy podnadpisů.</a:t>
            </a:r>
            <a:endParaRPr kumimoji="0" lang="en-US"/>
          </a:p>
        </p:txBody>
      </p:sp>
      <p:sp>
        <p:nvSpPr>
          <p:cNvPr id="30" name="Zástupný symbol pro datum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19" name="Zástupný symbol pro zápatí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27" name="Zástupný symbol pro číslo snímk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8C0FEF-E773-4B37-A5F2-215CE2B1CFE7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B0F4B0-597A-4610-878B-894EDCF398E0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DB4945-8032-47D3-BF51-E880EA764573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10E27D-FC6A-4C16-9C5D-89D9CA768723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1B4264-D05A-44E1-85EA-A37D520CCE0B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D560F7-2831-4498-B763-B301F1B9B0F8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1181C2-8635-4BC9-99C4-F858A5C5EF88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5D8AF7-1483-4E87-A5A7-363B281CFC12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élník s odříznutým a zakulaceným jedním rohem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Pravoúhlý trojúhelník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>
              <a:defRPr/>
            </a:pPr>
            <a:fld id="{F6DCE33A-27F7-4060-8C1A-68380E242C94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cs-CZ" smtClean="0"/>
              <a:t>Klepnutím na ikonu přidáte obrázek.</a:t>
            </a:r>
            <a:endParaRPr kumimoji="0" lang="en-US" dirty="0"/>
          </a:p>
        </p:txBody>
      </p:sp>
      <p:sp>
        <p:nvSpPr>
          <p:cNvPr id="10" name="Volný tvar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Volný tvar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DEE2FB-06CF-47C7-80F4-1E9C64100BFA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5E704B-FE41-4EB7-B0EA-478A17B4AAC4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Volný tvar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Zástupný symbol pro nadpis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0" name="Zástupný symbol pro text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0" name="Zástupný symbol pro datum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22" name="Zástupný symbol pro zápatí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8" name="Zástupný symbol pro číslo snímku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3114E2BA-B5CE-4322-BC43-8113F61B21EB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  <p:grpSp>
        <p:nvGrpSpPr>
          <p:cNvPr id="2" name="Skupina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Volný tvar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Volný tvar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hf hdr="0" ftr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dnadpis 2"/>
          <p:cNvSpPr txBox="1">
            <a:spLocks/>
          </p:cNvSpPr>
          <p:nvPr/>
        </p:nvSpPr>
        <p:spPr bwMode="auto">
          <a:xfrm>
            <a:off x="1075656" y="2996952"/>
            <a:ext cx="6768752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460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0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 2" pitchFamily="18" charset="2"/>
              <a:buChar char="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7450" indent="-2095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65000"/>
              <a:buFont typeface="Wingdings 2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2088" indent="-2095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cs-CZ" sz="3200" b="1" dirty="0" smtClean="0">
                <a:solidFill>
                  <a:srgbClr val="002060"/>
                </a:solidFill>
              </a:rPr>
              <a:t>Praktické dovednosti absolventa</a:t>
            </a:r>
          </a:p>
          <a:p>
            <a:pPr marL="0" indent="0" algn="ctr">
              <a:buNone/>
            </a:pPr>
            <a:r>
              <a:rPr lang="cs-CZ" sz="3200" b="1" dirty="0" smtClean="0">
                <a:solidFill>
                  <a:srgbClr val="002060"/>
                </a:solidFill>
              </a:rPr>
              <a:t>z praxe do praxe</a:t>
            </a:r>
          </a:p>
          <a:p>
            <a:pPr marL="0" indent="0" algn="ctr">
              <a:buNone/>
            </a:pPr>
            <a:r>
              <a:rPr lang="cs-CZ" sz="3200" dirty="0" smtClean="0">
                <a:solidFill>
                  <a:srgbClr val="002060"/>
                </a:solidFill>
              </a:rPr>
              <a:t>CZ.1.07/2.2.00/15.0308</a:t>
            </a:r>
            <a:endParaRPr lang="cs-CZ" sz="3200" dirty="0">
              <a:solidFill>
                <a:srgbClr val="002060"/>
              </a:solidFill>
            </a:endParaRPr>
          </a:p>
        </p:txBody>
      </p:sp>
      <p:pic>
        <p:nvPicPr>
          <p:cNvPr id="6" name="Picture 4" descr="Logo s UP c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802407"/>
            <a:ext cx="5752800" cy="1114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B0F4B0-597A-4610-878B-894EDCF398E0}" type="slidenum">
              <a:rPr lang="cs-CZ" smtClean="0"/>
              <a:pPr>
                <a:defRPr/>
              </a:pPr>
              <a:t>1</a:t>
            </a:fld>
            <a:endParaRPr lang="cs-CZ"/>
          </a:p>
        </p:txBody>
      </p:sp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2524981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Nadpis 4"/>
          <p:cNvSpPr>
            <a:spLocks noGrp="1"/>
          </p:cNvSpPr>
          <p:nvPr>
            <p:ph type="title"/>
          </p:nvPr>
        </p:nvSpPr>
        <p:spPr>
          <a:xfrm>
            <a:off x="457200" y="1928366"/>
            <a:ext cx="8229600" cy="4452962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 eaLnBrk="1" hangingPunct="1"/>
            <a:r>
              <a:rPr lang="cs-CZ" sz="2900" b="1" cap="all" dirty="0" smtClean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cs-CZ" sz="2900" b="1" cap="all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cs-CZ" sz="2900" b="1" cap="all" dirty="0" smtClean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cs-CZ" sz="2900" b="1" cap="all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cs-CZ" sz="2900" b="1" cap="all" dirty="0" smtClean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cs-CZ" sz="2900" b="1" cap="all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cs-CZ" sz="2900" b="1" cap="all" dirty="0" smtClean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cs-CZ" sz="2900" b="1" cap="all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cs-CZ" sz="2900" b="1" cap="all" dirty="0" smtClean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cs-CZ" sz="2900" b="1" cap="all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cs-CZ" sz="2900" b="1" cap="all" dirty="0" smtClean="0">
                <a:solidFill>
                  <a:schemeClr val="bg2">
                    <a:lumMod val="25000"/>
                  </a:schemeClr>
                </a:solidFill>
              </a:rPr>
              <a:t>Bez praxe do praxe I</a:t>
            </a:r>
            <a:r>
              <a:rPr lang="cs-CZ" sz="4000" b="1" dirty="0" smtClean="0">
                <a:solidFill>
                  <a:schemeClr val="accent2"/>
                </a:solidFill>
              </a:rPr>
              <a:t/>
            </a:r>
            <a:br>
              <a:rPr lang="cs-CZ" sz="4000" b="1" dirty="0" smtClean="0">
                <a:solidFill>
                  <a:schemeClr val="accent2"/>
                </a:solidFill>
              </a:rPr>
            </a:br>
            <a:r>
              <a:rPr lang="cs-CZ" sz="4000" b="1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br>
              <a:rPr lang="cs-CZ" sz="4000" b="1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cs-CZ" sz="4000" b="1" u="sng" dirty="0" smtClean="0">
                <a:solidFill>
                  <a:schemeClr val="bg2">
                    <a:lumMod val="25000"/>
                  </a:schemeClr>
                </a:solidFill>
              </a:rPr>
              <a:t>Komunikace</a:t>
            </a:r>
            <a:br>
              <a:rPr lang="cs-CZ" sz="4000" b="1" u="sng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cs-CZ" sz="4000" b="1" u="sng" dirty="0" smtClean="0">
                <a:solidFill>
                  <a:schemeClr val="bg2">
                    <a:lumMod val="25000"/>
                  </a:schemeClr>
                </a:solidFill>
              </a:rPr>
              <a:t>se  zaměstnavatelem </a:t>
            </a:r>
            <a:r>
              <a:rPr lang="cs-CZ" sz="4000" b="1" dirty="0" smtClean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cs-CZ" sz="4000" b="1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cs-CZ" sz="4000" b="1" dirty="0" smtClean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cs-CZ" sz="4000" b="1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cs-CZ" sz="2000" b="1" dirty="0" smtClean="0">
                <a:solidFill>
                  <a:schemeClr val="bg2">
                    <a:lumMod val="25000"/>
                  </a:schemeClr>
                </a:solidFill>
              </a:rPr>
              <a:t>Ing. Radka Navrátilová</a:t>
            </a:r>
            <a:br>
              <a:rPr lang="cs-CZ" sz="2000" b="1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cs-CZ" sz="2000" b="1" dirty="0" smtClean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cs-CZ" sz="2000" b="1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cs-CZ" sz="2000" b="1" dirty="0" smtClean="0">
                <a:solidFill>
                  <a:schemeClr val="accent2"/>
                </a:solidFill>
              </a:rPr>
              <a:t/>
            </a:r>
            <a:br>
              <a:rPr lang="cs-CZ" sz="2000" b="1" dirty="0" smtClean="0">
                <a:solidFill>
                  <a:schemeClr val="accent2"/>
                </a:solidFill>
              </a:rPr>
            </a:br>
            <a:endParaRPr lang="cs-CZ" sz="4000" b="1" dirty="0" smtClean="0">
              <a:solidFill>
                <a:schemeClr val="accent2"/>
              </a:solidFill>
            </a:endParaRPr>
          </a:p>
        </p:txBody>
      </p:sp>
      <p:sp>
        <p:nvSpPr>
          <p:cNvPr id="14338" name="Zástupný symbol pro obsah 5"/>
          <p:cNvSpPr>
            <a:spLocks noGrp="1"/>
          </p:cNvSpPr>
          <p:nvPr>
            <p:ph idx="1"/>
          </p:nvPr>
        </p:nvSpPr>
        <p:spPr>
          <a:xfrm>
            <a:off x="457200" y="6237311"/>
            <a:ext cx="8229600" cy="216025"/>
          </a:xfrm>
        </p:spPr>
        <p:txBody>
          <a:bodyPr>
            <a:normAutofit fontScale="40000" lnSpcReduction="20000"/>
          </a:bodyPr>
          <a:lstStyle/>
          <a:p>
            <a:pPr eaLnBrk="1" hangingPunct="1">
              <a:buFont typeface="Wingdings 2" pitchFamily="18" charset="2"/>
              <a:buNone/>
            </a:pPr>
            <a:endParaRPr lang="cs-CZ" dirty="0" smtClean="0"/>
          </a:p>
          <a:p>
            <a:pPr eaLnBrk="1" hangingPunct="1">
              <a:buFont typeface="Wingdings 2" pitchFamily="18" charset="2"/>
              <a:buNone/>
            </a:pPr>
            <a:endParaRPr lang="cs-CZ" dirty="0" smtClean="0"/>
          </a:p>
          <a:p>
            <a:pPr algn="ctr" eaLnBrk="1" hangingPunct="1">
              <a:buFont typeface="Wingdings 2" pitchFamily="18" charset="2"/>
              <a:buNone/>
            </a:pPr>
            <a:endParaRPr lang="cs-CZ" sz="2000" b="1" dirty="0" smtClean="0">
              <a:solidFill>
                <a:schemeClr val="accent2"/>
              </a:solidFill>
            </a:endParaRPr>
          </a:p>
        </p:txBody>
      </p:sp>
      <p:pic>
        <p:nvPicPr>
          <p:cNvPr id="1028" name="Picture 4" descr="Logo s UP c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802407"/>
            <a:ext cx="5752800" cy="1114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B0F4B0-597A-4610-878B-894EDCF398E0}" type="slidenum">
              <a:rPr lang="cs-CZ" smtClean="0"/>
              <a:pPr>
                <a:defRPr/>
              </a:pPr>
              <a:t>2</a:t>
            </a:fld>
            <a:endParaRPr lang="cs-CZ"/>
          </a:p>
        </p:txBody>
      </p:sp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marL="609600" indent="-609600" eaLnBrk="1" hangingPunct="1">
              <a:lnSpc>
                <a:spcPct val="80000"/>
              </a:lnSpc>
              <a:spcBef>
                <a:spcPts val="900"/>
              </a:spcBef>
              <a:buClr>
                <a:schemeClr val="tx1"/>
              </a:buClr>
              <a:buNone/>
            </a:pPr>
            <a:r>
              <a:rPr lang="cs-CZ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OBSAH:</a:t>
            </a:r>
          </a:p>
          <a:p>
            <a:pPr marL="609600" indent="-609600" eaLnBrk="1" hangingPunct="1">
              <a:lnSpc>
                <a:spcPct val="80000"/>
              </a:lnSpc>
              <a:spcBef>
                <a:spcPts val="900"/>
              </a:spcBef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cs-CZ" sz="2000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Osobní image, první dojem uchazeče</a:t>
            </a:r>
          </a:p>
          <a:p>
            <a:pPr marL="609600" indent="-609600" eaLnBrk="1" hangingPunct="1">
              <a:lnSpc>
                <a:spcPct val="80000"/>
              </a:lnSpc>
              <a:spcBef>
                <a:spcPts val="900"/>
              </a:spcBef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cs-CZ" sz="2000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Etiketa, chování v zaměstnání</a:t>
            </a:r>
          </a:p>
          <a:p>
            <a:pPr marL="609600" indent="-609600" eaLnBrk="1" hangingPunct="1">
              <a:lnSpc>
                <a:spcPct val="80000"/>
              </a:lnSpc>
              <a:spcBef>
                <a:spcPts val="900"/>
              </a:spcBef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cs-CZ" sz="2000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Verbální a neverbální komunikace</a:t>
            </a:r>
          </a:p>
          <a:p>
            <a:pPr marL="609600" indent="-609600" eaLnBrk="1" hangingPunct="1">
              <a:lnSpc>
                <a:spcPct val="80000"/>
              </a:lnSpc>
              <a:spcBef>
                <a:spcPts val="900"/>
              </a:spcBef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cs-CZ" sz="2000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Přesvědčivá prezentace</a:t>
            </a:r>
          </a:p>
          <a:p>
            <a:pPr marL="609600" indent="-609600" eaLnBrk="1" hangingPunct="1">
              <a:lnSpc>
                <a:spcPct val="80000"/>
              </a:lnSpc>
              <a:spcBef>
                <a:spcPts val="900"/>
              </a:spcBef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cs-CZ" sz="2000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Vyjadřovat se správně je umění</a:t>
            </a:r>
          </a:p>
          <a:p>
            <a:pPr marL="609600" indent="-609600" eaLnBrk="1" hangingPunct="1">
              <a:lnSpc>
                <a:spcPct val="80000"/>
              </a:lnSpc>
              <a:spcBef>
                <a:spcPts val="900"/>
              </a:spcBef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cs-CZ" sz="2000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Asertivní techniky v praxi </a:t>
            </a:r>
          </a:p>
          <a:p>
            <a:pPr marL="609600" indent="-609600" eaLnBrk="1" hangingPunct="1">
              <a:lnSpc>
                <a:spcPct val="80000"/>
              </a:lnSpc>
              <a:spcBef>
                <a:spcPts val="900"/>
              </a:spcBef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cs-CZ" sz="2000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Řešení konfliktních situací v komunikaci</a:t>
            </a:r>
          </a:p>
          <a:p>
            <a:pPr marL="609600" indent="-609600" eaLnBrk="1" hangingPunct="1">
              <a:lnSpc>
                <a:spcPct val="80000"/>
              </a:lnSpc>
              <a:spcBef>
                <a:spcPts val="900"/>
              </a:spcBef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cs-CZ" sz="2000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Komunikační systém (</a:t>
            </a:r>
            <a:r>
              <a:rPr lang="cs-CZ" sz="2000" dirty="0" err="1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form</a:t>
            </a:r>
            <a:r>
              <a:rPr lang="cs-CZ" sz="2000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.,</a:t>
            </a:r>
            <a:r>
              <a:rPr lang="cs-CZ" sz="2000" dirty="0" err="1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neform</a:t>
            </a:r>
            <a:r>
              <a:rPr lang="cs-CZ" sz="2000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.)</a:t>
            </a:r>
          </a:p>
          <a:p>
            <a:pPr marL="609600" indent="-609600" eaLnBrk="1" hangingPunct="1">
              <a:lnSpc>
                <a:spcPct val="80000"/>
              </a:lnSpc>
              <a:spcBef>
                <a:spcPts val="900"/>
              </a:spcBef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cs-CZ" sz="2000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Zpětná vazba</a:t>
            </a:r>
          </a:p>
          <a:p>
            <a:pPr marL="609600" indent="-609600" eaLnBrk="1" hangingPunct="1">
              <a:lnSpc>
                <a:spcPct val="80000"/>
              </a:lnSpc>
              <a:spcBef>
                <a:spcPts val="900"/>
              </a:spcBef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cs-CZ" sz="2000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Komunikace s úřady</a:t>
            </a:r>
          </a:p>
          <a:p>
            <a:endParaRPr lang="cs-CZ" dirty="0"/>
          </a:p>
        </p:txBody>
      </p:sp>
      <p:pic>
        <p:nvPicPr>
          <p:cNvPr id="5" name="Picture 4" descr="Logo s UP c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802407"/>
            <a:ext cx="5752800" cy="1114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B0F4B0-597A-4610-878B-894EDCF398E0}" type="slidenum">
              <a:rPr lang="cs-CZ" smtClean="0"/>
              <a:pPr>
                <a:defRPr/>
              </a:pPr>
              <a:t>3</a:t>
            </a:fld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marL="0">
              <a:spcBef>
                <a:spcPts val="0"/>
              </a:spcBef>
              <a:buNone/>
            </a:pPr>
            <a:endParaRPr lang="cs-CZ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0">
              <a:spcBef>
                <a:spcPts val="0"/>
              </a:spcBef>
              <a:buNone/>
            </a:pPr>
            <a:r>
              <a:rPr lang="cs-CZ" b="1" u="sng" cap="all" dirty="0" smtClean="0">
                <a:solidFill>
                  <a:schemeClr val="bg2">
                    <a:lumMod val="25000"/>
                  </a:schemeClr>
                </a:solidFill>
              </a:rPr>
              <a:t>Osobní image</a:t>
            </a:r>
          </a:p>
          <a:p>
            <a:pPr marL="0">
              <a:spcBef>
                <a:spcPts val="0"/>
              </a:spcBef>
              <a:buNone/>
            </a:pPr>
            <a:r>
              <a:rPr lang="cs-CZ" b="1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cs-CZ" dirty="0" smtClean="0"/>
              <a:t>= soubor vnějších a vnitřních rysů našeho já, které by měly být v souladu, vzájemně se posilovat.</a:t>
            </a:r>
          </a:p>
          <a:p>
            <a:pPr marL="0">
              <a:spcBef>
                <a:spcPts val="0"/>
              </a:spcBef>
              <a:buNone/>
            </a:pPr>
            <a:endParaRPr lang="cs-CZ" dirty="0" smtClean="0"/>
          </a:p>
          <a:p>
            <a:pPr marL="0">
              <a:spcBef>
                <a:spcPts val="0"/>
              </a:spcBef>
              <a:buNone/>
            </a:pPr>
            <a:r>
              <a:rPr lang="cs-CZ" b="1" dirty="0" smtClean="0">
                <a:solidFill>
                  <a:schemeClr val="bg2">
                    <a:lumMod val="25000"/>
                  </a:schemeClr>
                </a:solidFill>
              </a:rPr>
              <a:t>Image na jedničku</a:t>
            </a:r>
          </a:p>
          <a:p>
            <a:pPr marL="0">
              <a:spcBef>
                <a:spcPts val="0"/>
              </a:spcBef>
              <a:buNone/>
            </a:pPr>
            <a:r>
              <a:rPr lang="cs-CZ" dirty="0" smtClean="0"/>
              <a:t>= vhodnost + atraktivita + dostupnost + sebejistota.</a:t>
            </a:r>
          </a:p>
          <a:p>
            <a:pPr marL="0">
              <a:spcBef>
                <a:spcPts val="0"/>
              </a:spcBef>
              <a:buNone/>
            </a:pPr>
            <a:endParaRPr lang="cs-CZ" dirty="0" smtClean="0"/>
          </a:p>
          <a:p>
            <a:pPr marL="0">
              <a:spcBef>
                <a:spcPts val="0"/>
              </a:spcBef>
              <a:buNone/>
            </a:pPr>
            <a:r>
              <a:rPr lang="cs-CZ" b="1" dirty="0" smtClean="0">
                <a:solidFill>
                  <a:schemeClr val="bg2">
                    <a:lumMod val="25000"/>
                  </a:schemeClr>
                </a:solidFill>
              </a:rPr>
              <a:t>Proč nám chybí profesionální vzhled?</a:t>
            </a:r>
          </a:p>
          <a:p>
            <a:pPr marL="0">
              <a:spcBef>
                <a:spcPts val="0"/>
              </a:spcBef>
              <a:buNone/>
            </a:pPr>
            <a:endParaRPr lang="cs-CZ" dirty="0" smtClean="0"/>
          </a:p>
          <a:p>
            <a:endParaRPr lang="cs-CZ" dirty="0"/>
          </a:p>
        </p:txBody>
      </p:sp>
      <p:pic>
        <p:nvPicPr>
          <p:cNvPr id="4" name="Picture 4" descr="Logo s UP c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802407"/>
            <a:ext cx="5752800" cy="1114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B0F4B0-597A-4610-878B-894EDCF398E0}" type="slidenum">
              <a:rPr lang="cs-CZ" smtClean="0"/>
              <a:pPr>
                <a:defRPr/>
              </a:pPr>
              <a:t>4</a:t>
            </a:fld>
            <a:endParaRPr lang="cs-CZ"/>
          </a:p>
        </p:txBody>
      </p:sp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endParaRPr lang="cs-CZ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>
              <a:buNone/>
            </a:pPr>
            <a:r>
              <a:rPr lang="cs-CZ" b="1" u="sng" cap="all" dirty="0" smtClean="0">
                <a:solidFill>
                  <a:schemeClr val="bg2">
                    <a:lumMod val="25000"/>
                  </a:schemeClr>
                </a:solidFill>
              </a:rPr>
              <a:t>Firemní image</a:t>
            </a:r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r>
              <a:rPr lang="cs-CZ" b="1" dirty="0" smtClean="0">
                <a:solidFill>
                  <a:schemeClr val="bg2">
                    <a:lumMod val="25000"/>
                  </a:schemeClr>
                </a:solidFill>
              </a:rPr>
              <a:t>Následky nedodržení firemní image</a:t>
            </a:r>
          </a:p>
          <a:p>
            <a:pPr>
              <a:buNone/>
            </a:pPr>
            <a:endParaRPr lang="cs-CZ" dirty="0" smtClean="0"/>
          </a:p>
          <a:p>
            <a:pPr marL="0">
              <a:buNone/>
            </a:pPr>
            <a:r>
              <a:rPr lang="cs-CZ" b="1" dirty="0" smtClean="0">
                <a:solidFill>
                  <a:schemeClr val="bg2">
                    <a:lumMod val="25000"/>
                  </a:schemeClr>
                </a:solidFill>
              </a:rPr>
              <a:t>Projevy, kterými odradíme</a:t>
            </a:r>
            <a:r>
              <a:rPr lang="cs-CZ" dirty="0" smtClean="0"/>
              <a:t>, aneb co může ohrozit vaši kariéru?</a:t>
            </a:r>
          </a:p>
          <a:p>
            <a:pPr>
              <a:buNone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B0F4B0-597A-4610-878B-894EDCF398E0}" type="slidenum">
              <a:rPr lang="cs-CZ" smtClean="0"/>
              <a:pPr>
                <a:defRPr/>
              </a:pPr>
              <a:t>5</a:t>
            </a:fld>
            <a:endParaRPr lang="cs-CZ"/>
          </a:p>
        </p:txBody>
      </p:sp>
      <p:pic>
        <p:nvPicPr>
          <p:cNvPr id="5" name="Picture 4" descr="Logo s UP c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802407"/>
            <a:ext cx="5752800" cy="1114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endParaRPr lang="cs-CZ" b="1" u="sng" cap="all" dirty="0" smtClean="0">
              <a:solidFill>
                <a:schemeClr val="bg2">
                  <a:lumMod val="25000"/>
                </a:schemeClr>
              </a:solidFill>
            </a:endParaRPr>
          </a:p>
          <a:p>
            <a:pPr>
              <a:buNone/>
            </a:pPr>
            <a:r>
              <a:rPr lang="cs-CZ" b="1" u="sng" cap="all" dirty="0" smtClean="0">
                <a:solidFill>
                  <a:schemeClr val="bg2">
                    <a:lumMod val="25000"/>
                  </a:schemeClr>
                </a:solidFill>
              </a:rPr>
              <a:t>První dojem </a:t>
            </a:r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r>
              <a:rPr lang="cs-CZ" dirty="0" smtClean="0"/>
              <a:t>Kolik času máme na vytvoření prvního dojmu?</a:t>
            </a:r>
          </a:p>
          <a:p>
            <a:pPr>
              <a:buNone/>
            </a:pPr>
            <a:r>
              <a:rPr lang="cs-CZ" dirty="0" smtClean="0"/>
              <a:t>Mění se první dojem snadno?</a:t>
            </a:r>
          </a:p>
          <a:p>
            <a:pPr>
              <a:buNone/>
            </a:pPr>
            <a:r>
              <a:rPr lang="cs-CZ" dirty="0" smtClean="0"/>
              <a:t>Kdy na prvním dojmu často závisí výsledek jednání?</a:t>
            </a:r>
          </a:p>
          <a:p>
            <a:pPr>
              <a:buNone/>
            </a:pPr>
            <a:r>
              <a:rPr lang="cs-CZ" dirty="0" smtClean="0"/>
              <a:t>Jak udělat dobrý dojem?</a:t>
            </a:r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B0F4B0-597A-4610-878B-894EDCF398E0}" type="slidenum">
              <a:rPr lang="cs-CZ" smtClean="0"/>
              <a:pPr>
                <a:defRPr/>
              </a:pPr>
              <a:t>6</a:t>
            </a:fld>
            <a:endParaRPr lang="cs-CZ"/>
          </a:p>
        </p:txBody>
      </p:sp>
      <p:pic>
        <p:nvPicPr>
          <p:cNvPr id="5" name="Picture 4" descr="Logo s UP c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802407"/>
            <a:ext cx="5752800" cy="1114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endParaRPr lang="cs-CZ" dirty="0" smtClean="0"/>
          </a:p>
          <a:p>
            <a:pPr>
              <a:buNone/>
            </a:pPr>
            <a:r>
              <a:rPr lang="cs-CZ" b="1" u="sng" cap="all" dirty="0" smtClean="0">
                <a:solidFill>
                  <a:schemeClr val="bg2">
                    <a:lumMod val="25000"/>
                  </a:schemeClr>
                </a:solidFill>
              </a:rPr>
              <a:t>Společenské chování</a:t>
            </a:r>
          </a:p>
          <a:p>
            <a:pPr>
              <a:buNone/>
            </a:pPr>
            <a:endParaRPr lang="cs-CZ" b="1" u="sng" cap="all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0">
              <a:buNone/>
            </a:pPr>
            <a:r>
              <a:rPr lang="cs-CZ" b="1" dirty="0" smtClean="0">
                <a:solidFill>
                  <a:schemeClr val="bg2">
                    <a:lumMod val="25000"/>
                  </a:schemeClr>
                </a:solidFill>
              </a:rPr>
              <a:t>Moderní etiketa</a:t>
            </a:r>
          </a:p>
          <a:p>
            <a:pPr marL="0">
              <a:buNone/>
            </a:pPr>
            <a:r>
              <a:rPr lang="cs-CZ" b="1" dirty="0" smtClean="0">
                <a:solidFill>
                  <a:schemeClr val="bg2">
                    <a:lumMod val="25000"/>
                  </a:schemeClr>
                </a:solidFill>
              </a:rPr>
              <a:t>Společenské minimum</a:t>
            </a:r>
          </a:p>
          <a:p>
            <a:pPr marL="0">
              <a:buNone/>
            </a:pPr>
            <a:r>
              <a:rPr lang="cs-CZ" dirty="0" smtClean="0">
                <a:solidFill>
                  <a:schemeClr val="bg2">
                    <a:lumMod val="25000"/>
                  </a:schemeClr>
                </a:solidFill>
              </a:rPr>
              <a:t>= slušnost, zdvořilost a úcta, pozornost a ochota, dochvilnost.</a:t>
            </a:r>
          </a:p>
          <a:p>
            <a:pPr marL="0">
              <a:buNone/>
            </a:pPr>
            <a:r>
              <a:rPr lang="cs-CZ" b="1" dirty="0" smtClean="0">
                <a:solidFill>
                  <a:schemeClr val="bg2">
                    <a:lumMod val="25000"/>
                  </a:schemeClr>
                </a:solidFill>
              </a:rPr>
              <a:t>Nevhodné chování</a:t>
            </a:r>
            <a:endParaRPr lang="cs-CZ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B0F4B0-597A-4610-878B-894EDCF398E0}" type="slidenum">
              <a:rPr lang="cs-CZ" smtClean="0"/>
              <a:pPr>
                <a:defRPr/>
              </a:pPr>
              <a:t>7</a:t>
            </a:fld>
            <a:endParaRPr lang="cs-CZ"/>
          </a:p>
        </p:txBody>
      </p:sp>
      <p:pic>
        <p:nvPicPr>
          <p:cNvPr id="5" name="Picture 4" descr="Logo s UP c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802407"/>
            <a:ext cx="5752800" cy="1114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lačítko akce: Dopředu nebo Další 6">
            <a:hlinkClick r:id="" action="ppaction://noaction" highlightClick="1"/>
          </p:cNvPr>
          <p:cNvSpPr/>
          <p:nvPr/>
        </p:nvSpPr>
        <p:spPr>
          <a:xfrm>
            <a:off x="7740352" y="5373216"/>
            <a:ext cx="720080" cy="720080"/>
          </a:xfrm>
          <a:prstGeom prst="actionButtonForwardNext">
            <a:avLst/>
          </a:prstGeom>
          <a:solidFill>
            <a:schemeClr val="bg2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83568" y="1916774"/>
            <a:ext cx="8229600" cy="4354573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endParaRPr lang="cs-CZ" b="1" u="sng" cap="all" dirty="0" smtClean="0">
              <a:solidFill>
                <a:schemeClr val="bg2">
                  <a:lumMod val="25000"/>
                </a:schemeClr>
              </a:solidFill>
            </a:endParaRPr>
          </a:p>
          <a:p>
            <a:pPr>
              <a:buNone/>
            </a:pPr>
            <a:r>
              <a:rPr lang="cs-CZ" b="1" u="sng" cap="all" dirty="0" smtClean="0">
                <a:solidFill>
                  <a:schemeClr val="bg2">
                    <a:lumMod val="25000"/>
                  </a:schemeClr>
                </a:solidFill>
              </a:rPr>
              <a:t>Představování</a:t>
            </a:r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r>
              <a:rPr lang="cs-CZ" b="1" dirty="0" smtClean="0">
                <a:solidFill>
                  <a:schemeClr val="bg2">
                    <a:lumMod val="25000"/>
                  </a:schemeClr>
                </a:solidFill>
              </a:rPr>
              <a:t>Zásada „větší společenské úcty“</a:t>
            </a:r>
          </a:p>
          <a:p>
            <a:pPr>
              <a:buNone/>
            </a:pPr>
            <a:r>
              <a:rPr lang="cs-CZ" dirty="0" smtClean="0"/>
              <a:t>Kdo komu se tedy má představit?</a:t>
            </a:r>
          </a:p>
          <a:p>
            <a:pPr>
              <a:buNone/>
            </a:pPr>
            <a:endParaRPr lang="cs-CZ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>
              <a:buNone/>
            </a:pPr>
            <a:r>
              <a:rPr lang="cs-CZ" b="1" dirty="0" smtClean="0">
                <a:solidFill>
                  <a:schemeClr val="bg2">
                    <a:lumMod val="25000"/>
                  </a:schemeClr>
                </a:solidFill>
              </a:rPr>
              <a:t>Zprostředkované představování</a:t>
            </a:r>
          </a:p>
          <a:p>
            <a:pPr>
              <a:buNone/>
            </a:pPr>
            <a:endParaRPr lang="cs-CZ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>
              <a:buNone/>
            </a:pPr>
            <a:r>
              <a:rPr lang="cs-CZ" b="1" dirty="0" smtClean="0">
                <a:solidFill>
                  <a:schemeClr val="bg2">
                    <a:lumMod val="25000"/>
                  </a:schemeClr>
                </a:solidFill>
              </a:rPr>
              <a:t>Podávání ruky</a:t>
            </a:r>
            <a:endParaRPr lang="cs-CZ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B0F4B0-597A-4610-878B-894EDCF398E0}" type="slidenum">
              <a:rPr lang="cs-CZ" smtClean="0"/>
              <a:pPr>
                <a:defRPr/>
              </a:pPr>
              <a:t>8</a:t>
            </a:fld>
            <a:endParaRPr lang="cs-CZ"/>
          </a:p>
        </p:txBody>
      </p:sp>
      <p:pic>
        <p:nvPicPr>
          <p:cNvPr id="5" name="Picture 4" descr="Logo s UP c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802407"/>
            <a:ext cx="5752800" cy="1114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lačítko akce: Dopředu nebo Další 5">
            <a:hlinkClick r:id="" action="ppaction://noaction" highlightClick="1"/>
          </p:cNvPr>
          <p:cNvSpPr/>
          <p:nvPr/>
        </p:nvSpPr>
        <p:spPr>
          <a:xfrm>
            <a:off x="7740352" y="5373216"/>
            <a:ext cx="720080" cy="720080"/>
          </a:xfrm>
          <a:prstGeom prst="actionButtonForwardNext">
            <a:avLst/>
          </a:prstGeom>
          <a:solidFill>
            <a:schemeClr val="bg2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endParaRPr lang="cs-CZ" dirty="0" smtClean="0"/>
          </a:p>
          <a:p>
            <a:pPr>
              <a:buNone/>
            </a:pPr>
            <a:r>
              <a:rPr lang="cs-CZ" b="1" u="sng" cap="all" dirty="0" smtClean="0">
                <a:solidFill>
                  <a:schemeClr val="bg2">
                    <a:lumMod val="25000"/>
                  </a:schemeClr>
                </a:solidFill>
              </a:rPr>
              <a:t>Oslovení</a:t>
            </a:r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r>
              <a:rPr lang="cs-CZ" b="1" dirty="0" smtClean="0">
                <a:solidFill>
                  <a:schemeClr val="bg2">
                    <a:lumMod val="25000"/>
                  </a:schemeClr>
                </a:solidFill>
              </a:rPr>
              <a:t>Tituly a jejich používání</a:t>
            </a:r>
          </a:p>
          <a:p>
            <a:pPr>
              <a:buFont typeface="Arial" pitchFamily="34" charset="0"/>
              <a:buChar char="•"/>
            </a:pPr>
            <a:r>
              <a:rPr lang="cs-CZ" dirty="0" smtClean="0"/>
              <a:t>Akademické (před jménem, za jménem)</a:t>
            </a:r>
          </a:p>
          <a:p>
            <a:pPr>
              <a:buFont typeface="Arial" pitchFamily="34" charset="0"/>
              <a:buChar char="•"/>
            </a:pPr>
            <a:r>
              <a:rPr lang="cs-CZ" dirty="0" smtClean="0"/>
              <a:t>Vědecko-pedagogické hodnosti</a:t>
            </a:r>
          </a:p>
          <a:p>
            <a:pPr>
              <a:buFont typeface="Arial" pitchFamily="34" charset="0"/>
              <a:buChar char="•"/>
            </a:pPr>
            <a:r>
              <a:rPr lang="cs-CZ" dirty="0" smtClean="0"/>
              <a:t>Pracovní tituly</a:t>
            </a:r>
          </a:p>
          <a:p>
            <a:pPr>
              <a:buFont typeface="Arial" pitchFamily="34" charset="0"/>
              <a:buChar char="•"/>
            </a:pPr>
            <a:endParaRPr lang="cs-CZ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B0F4B0-597A-4610-878B-894EDCF398E0}" type="slidenum">
              <a:rPr lang="cs-CZ" smtClean="0"/>
              <a:pPr>
                <a:defRPr/>
              </a:pPr>
              <a:t>9</a:t>
            </a:fld>
            <a:endParaRPr lang="cs-CZ"/>
          </a:p>
        </p:txBody>
      </p:sp>
      <p:pic>
        <p:nvPicPr>
          <p:cNvPr id="5" name="Picture 4" descr="Logo s UP c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802407"/>
            <a:ext cx="5752800" cy="1114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endParaRPr lang="cs-CZ" b="1" u="sng" cap="all" dirty="0" smtClean="0">
              <a:solidFill>
                <a:schemeClr val="bg2">
                  <a:lumMod val="25000"/>
                </a:schemeClr>
              </a:solidFill>
            </a:endParaRPr>
          </a:p>
          <a:p>
            <a:pPr>
              <a:buNone/>
            </a:pPr>
            <a:r>
              <a:rPr lang="cs-CZ" b="1" u="sng" cap="all" dirty="0" smtClean="0">
                <a:solidFill>
                  <a:schemeClr val="bg2">
                    <a:lumMod val="25000"/>
                  </a:schemeClr>
                </a:solidFill>
              </a:rPr>
              <a:t>Verbální  komunikace</a:t>
            </a:r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r>
              <a:rPr lang="cs-CZ" dirty="0" smtClean="0">
                <a:latin typeface="+mj-lt"/>
              </a:rPr>
              <a:t>Řečník upoutá </a:t>
            </a:r>
          </a:p>
          <a:p>
            <a:pPr>
              <a:buNone/>
            </a:pPr>
            <a:r>
              <a:rPr lang="cs-CZ" dirty="0" smtClean="0">
                <a:latin typeface="+mj-lt"/>
              </a:rPr>
              <a:t>publikum v tomto pořadí: </a:t>
            </a:r>
          </a:p>
          <a:p>
            <a:pPr>
              <a:buNone/>
            </a:pPr>
            <a:endParaRPr lang="cs-CZ" dirty="0" smtClean="0">
              <a:latin typeface="+mj-lt"/>
            </a:endParaRPr>
          </a:p>
          <a:p>
            <a:pPr>
              <a:buNone/>
            </a:pPr>
            <a:r>
              <a:rPr lang="cs-CZ" b="1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Nelze nekomunikovat.</a:t>
            </a:r>
          </a:p>
          <a:p>
            <a:pPr>
              <a:buNone/>
            </a:pPr>
            <a:r>
              <a:rPr lang="cs-CZ" dirty="0" smtClean="0"/>
              <a:t>Komunikujeme, i když mlčíme.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B0F4B0-597A-4610-878B-894EDCF398E0}" type="slidenum">
              <a:rPr lang="cs-CZ" smtClean="0"/>
              <a:pPr>
                <a:defRPr/>
              </a:pPr>
              <a:t>10</a:t>
            </a:fld>
            <a:endParaRPr lang="cs-CZ"/>
          </a:p>
        </p:txBody>
      </p:sp>
      <p:pic>
        <p:nvPicPr>
          <p:cNvPr id="5" name="Picture 4" descr="Logo s UP c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802407"/>
            <a:ext cx="5752800" cy="1114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Graf 5"/>
          <p:cNvGraphicFramePr/>
          <p:nvPr/>
        </p:nvGraphicFramePr>
        <p:xfrm>
          <a:off x="3743400" y="2204864"/>
          <a:ext cx="5400600" cy="3535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lačítko akce: Dopředu nebo Další 6">
            <a:hlinkClick r:id="" action="ppaction://noaction" highlightClick="1"/>
          </p:cNvPr>
          <p:cNvSpPr/>
          <p:nvPr/>
        </p:nvSpPr>
        <p:spPr>
          <a:xfrm>
            <a:off x="7884368" y="5517232"/>
            <a:ext cx="720080" cy="720080"/>
          </a:xfrm>
          <a:prstGeom prst="actionButtonForwardNext">
            <a:avLst/>
          </a:prstGeom>
          <a:solidFill>
            <a:schemeClr val="bg2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endParaRPr lang="cs-CZ" dirty="0" smtClean="0"/>
          </a:p>
          <a:p>
            <a:pPr>
              <a:buNone/>
            </a:pPr>
            <a:r>
              <a:rPr lang="cs-CZ" b="1" dirty="0" smtClean="0">
                <a:solidFill>
                  <a:schemeClr val="bg2">
                    <a:lumMod val="25000"/>
                  </a:schemeClr>
                </a:solidFill>
              </a:rPr>
              <a:t>Pravidla úspěšné komunikace „3P“</a:t>
            </a:r>
          </a:p>
          <a:p>
            <a:pPr>
              <a:buNone/>
            </a:pPr>
            <a:r>
              <a:rPr lang="cs-CZ" dirty="0" smtClean="0"/>
              <a:t>= poskytujte jasné informace, ptejte se, poslouchejte</a:t>
            </a:r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r>
              <a:rPr lang="cs-CZ" b="1" dirty="0" smtClean="0">
                <a:solidFill>
                  <a:schemeClr val="bg2">
                    <a:lumMod val="25000"/>
                  </a:schemeClr>
                </a:solidFill>
              </a:rPr>
              <a:t>Zásady aktivního naslouchání</a:t>
            </a:r>
          </a:p>
          <a:p>
            <a:pPr>
              <a:buNone/>
            </a:pPr>
            <a:endParaRPr lang="cs-CZ" dirty="0" smtClean="0"/>
          </a:p>
          <a:p>
            <a:pPr marL="1440000" indent="0">
              <a:spcBef>
                <a:spcPts val="0"/>
              </a:spcBef>
              <a:buNone/>
            </a:pPr>
            <a:r>
              <a:rPr lang="cs-CZ" dirty="0" smtClean="0"/>
              <a:t>Máme dvě uši a jen jedna ústa.</a:t>
            </a:r>
          </a:p>
          <a:p>
            <a:pPr marL="1440000" indent="0">
              <a:spcBef>
                <a:spcPts val="0"/>
              </a:spcBef>
              <a:buNone/>
            </a:pPr>
            <a:r>
              <a:rPr lang="cs-CZ" dirty="0" smtClean="0"/>
              <a:t>Používejme je v tomto poměru.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B0F4B0-597A-4610-878B-894EDCF398E0}" type="slidenum">
              <a:rPr lang="cs-CZ" smtClean="0"/>
              <a:pPr>
                <a:defRPr/>
              </a:pPr>
              <a:t>11</a:t>
            </a:fld>
            <a:endParaRPr lang="cs-CZ"/>
          </a:p>
        </p:txBody>
      </p:sp>
      <p:pic>
        <p:nvPicPr>
          <p:cNvPr id="5" name="Picture 4" descr="Logo s UP c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802407"/>
            <a:ext cx="5752800" cy="1114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lačítko akce: Informace 5">
            <a:hlinkClick r:id="" action="ppaction://noaction" highlightClick="1"/>
          </p:cNvPr>
          <p:cNvSpPr/>
          <p:nvPr/>
        </p:nvSpPr>
        <p:spPr>
          <a:xfrm>
            <a:off x="1115616" y="4869160"/>
            <a:ext cx="541337" cy="541337"/>
          </a:xfrm>
          <a:prstGeom prst="actionButtonInformation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s-CZ"/>
          </a:p>
        </p:txBody>
      </p:sp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>
              <a:buNone/>
            </a:pPr>
            <a:endParaRPr lang="cs-CZ" dirty="0" smtClean="0"/>
          </a:p>
          <a:p>
            <a:pPr>
              <a:buNone/>
            </a:pPr>
            <a:r>
              <a:rPr lang="cs-CZ" b="1" dirty="0" smtClean="0">
                <a:solidFill>
                  <a:schemeClr val="bg2">
                    <a:lumMod val="25000"/>
                  </a:schemeClr>
                </a:solidFill>
              </a:rPr>
              <a:t>Pravidla úspěšné komunikace „4.P“</a:t>
            </a:r>
          </a:p>
          <a:p>
            <a:pPr>
              <a:buNone/>
            </a:pPr>
            <a:r>
              <a:rPr lang="cs-CZ" dirty="0" smtClean="0"/>
              <a:t>= poslední fází poslouchání je pamatování</a:t>
            </a:r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r>
              <a:rPr lang="cs-CZ" dirty="0" smtClean="0"/>
              <a:t>10 % z toho, co četl</a:t>
            </a:r>
          </a:p>
          <a:p>
            <a:pPr>
              <a:buNone/>
            </a:pPr>
            <a:r>
              <a:rPr lang="cs-CZ" dirty="0" smtClean="0"/>
              <a:t>20 % z toho, co slyšel</a:t>
            </a:r>
          </a:p>
          <a:p>
            <a:pPr>
              <a:buNone/>
            </a:pPr>
            <a:r>
              <a:rPr lang="cs-CZ" dirty="0" smtClean="0"/>
              <a:t>30 % z toho, co viděl</a:t>
            </a:r>
          </a:p>
          <a:p>
            <a:pPr>
              <a:buNone/>
            </a:pPr>
            <a:r>
              <a:rPr lang="cs-CZ" dirty="0" smtClean="0"/>
              <a:t>50 % z toho, co slyšel a viděl</a:t>
            </a:r>
          </a:p>
          <a:p>
            <a:pPr>
              <a:buNone/>
            </a:pPr>
            <a:r>
              <a:rPr lang="cs-CZ" dirty="0" smtClean="0"/>
              <a:t>70 % z toho, co sám řekl</a:t>
            </a:r>
          </a:p>
          <a:p>
            <a:pPr>
              <a:buNone/>
            </a:pPr>
            <a:r>
              <a:rPr lang="cs-CZ" dirty="0" smtClean="0"/>
              <a:t>90 % z toho, co sám udělal</a:t>
            </a:r>
          </a:p>
          <a:p>
            <a:pPr>
              <a:buNone/>
            </a:pPr>
            <a:endParaRPr lang="cs-CZ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B0F4B0-597A-4610-878B-894EDCF398E0}" type="slidenum">
              <a:rPr lang="cs-CZ" smtClean="0"/>
              <a:pPr>
                <a:defRPr/>
              </a:pPr>
              <a:t>12</a:t>
            </a:fld>
            <a:endParaRPr lang="cs-CZ"/>
          </a:p>
        </p:txBody>
      </p:sp>
      <p:pic>
        <p:nvPicPr>
          <p:cNvPr id="5" name="Picture 4" descr="Logo s UP c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802407"/>
            <a:ext cx="5752800" cy="1114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endParaRPr lang="cs-CZ" dirty="0" smtClean="0"/>
          </a:p>
          <a:p>
            <a:pPr>
              <a:buNone/>
            </a:pPr>
            <a:r>
              <a:rPr lang="cs-CZ" b="1" u="sng" cap="all" dirty="0" smtClean="0">
                <a:solidFill>
                  <a:schemeClr val="bg2">
                    <a:lumMod val="25000"/>
                  </a:schemeClr>
                </a:solidFill>
              </a:rPr>
              <a:t>Neverbální komunikace = řeč těla</a:t>
            </a:r>
          </a:p>
          <a:p>
            <a:pPr>
              <a:buNone/>
            </a:pPr>
            <a:r>
              <a:rPr lang="cs-CZ" dirty="0" smtClean="0">
                <a:solidFill>
                  <a:schemeClr val="tx1"/>
                </a:solidFill>
              </a:rPr>
              <a:t>Zkušenému pozorovateli může prozradit:</a:t>
            </a:r>
          </a:p>
          <a:p>
            <a:pPr>
              <a:buFont typeface="Arial" pitchFamily="34" charset="0"/>
              <a:buChar char="•"/>
            </a:pPr>
            <a:r>
              <a:rPr lang="cs-CZ" dirty="0" smtClean="0">
                <a:solidFill>
                  <a:schemeClr val="tx1"/>
                </a:solidFill>
              </a:rPr>
              <a:t>Společenské postavení</a:t>
            </a:r>
          </a:p>
          <a:p>
            <a:pPr>
              <a:buFont typeface="Arial" pitchFamily="34" charset="0"/>
              <a:buChar char="•"/>
            </a:pPr>
            <a:r>
              <a:rPr lang="cs-CZ" dirty="0" smtClean="0">
                <a:solidFill>
                  <a:schemeClr val="tx1"/>
                </a:solidFill>
              </a:rPr>
              <a:t>Dominanci</a:t>
            </a:r>
          </a:p>
          <a:p>
            <a:pPr>
              <a:buFont typeface="Arial" pitchFamily="34" charset="0"/>
              <a:buChar char="•"/>
            </a:pPr>
            <a:r>
              <a:rPr lang="cs-CZ" dirty="0" smtClean="0">
                <a:solidFill>
                  <a:schemeClr val="tx1"/>
                </a:solidFill>
              </a:rPr>
              <a:t>Podřízenost</a:t>
            </a:r>
          </a:p>
          <a:p>
            <a:pPr>
              <a:buFont typeface="Arial" pitchFamily="34" charset="0"/>
              <a:buChar char="•"/>
            </a:pPr>
            <a:r>
              <a:rPr lang="cs-CZ" dirty="0" smtClean="0">
                <a:solidFill>
                  <a:schemeClr val="tx1"/>
                </a:solidFill>
              </a:rPr>
              <a:t>Nejistotu</a:t>
            </a:r>
          </a:p>
          <a:p>
            <a:pPr>
              <a:buFont typeface="Arial" pitchFamily="34" charset="0"/>
              <a:buChar char="•"/>
            </a:pPr>
            <a:endParaRPr lang="cs-CZ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>
              <a:buNone/>
            </a:pPr>
            <a:endParaRPr lang="cs-CZ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B0F4B0-597A-4610-878B-894EDCF398E0}" type="slidenum">
              <a:rPr lang="cs-CZ" smtClean="0"/>
              <a:pPr>
                <a:defRPr/>
              </a:pPr>
              <a:t>13</a:t>
            </a:fld>
            <a:endParaRPr lang="cs-CZ"/>
          </a:p>
        </p:txBody>
      </p:sp>
      <p:pic>
        <p:nvPicPr>
          <p:cNvPr id="5" name="Picture 4" descr="Logo s UP c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802407"/>
            <a:ext cx="5752800" cy="1114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bdélník 5"/>
          <p:cNvSpPr/>
          <p:nvPr/>
        </p:nvSpPr>
        <p:spPr>
          <a:xfrm>
            <a:off x="1619672" y="5661248"/>
            <a:ext cx="1512888" cy="431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cs-CZ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MIMIKA</a:t>
            </a:r>
          </a:p>
        </p:txBody>
      </p:sp>
      <p:sp>
        <p:nvSpPr>
          <p:cNvPr id="7" name="Obdélník 6"/>
          <p:cNvSpPr/>
          <p:nvPr/>
        </p:nvSpPr>
        <p:spPr>
          <a:xfrm>
            <a:off x="3275856" y="5085184"/>
            <a:ext cx="1511300" cy="431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cs-CZ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VIZIKA</a:t>
            </a:r>
          </a:p>
        </p:txBody>
      </p:sp>
      <p:sp>
        <p:nvSpPr>
          <p:cNvPr id="8" name="Obdélník 7"/>
          <p:cNvSpPr/>
          <p:nvPr/>
        </p:nvSpPr>
        <p:spPr>
          <a:xfrm>
            <a:off x="3275856" y="5661248"/>
            <a:ext cx="1512887" cy="4318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cs-CZ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GESTIKA</a:t>
            </a:r>
          </a:p>
        </p:txBody>
      </p:sp>
      <p:sp>
        <p:nvSpPr>
          <p:cNvPr id="9" name="Obdélník 8"/>
          <p:cNvSpPr/>
          <p:nvPr/>
        </p:nvSpPr>
        <p:spPr>
          <a:xfrm>
            <a:off x="5004048" y="4509120"/>
            <a:ext cx="1511300" cy="431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cs-CZ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KINEZIKA</a:t>
            </a:r>
          </a:p>
        </p:txBody>
      </p:sp>
      <p:sp>
        <p:nvSpPr>
          <p:cNvPr id="10" name="Obdélník 9"/>
          <p:cNvSpPr/>
          <p:nvPr/>
        </p:nvSpPr>
        <p:spPr>
          <a:xfrm>
            <a:off x="5004048" y="5085184"/>
            <a:ext cx="1512888" cy="4318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cs-CZ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HAPTIKA</a:t>
            </a:r>
          </a:p>
        </p:txBody>
      </p:sp>
      <p:sp>
        <p:nvSpPr>
          <p:cNvPr id="11" name="Obdélník 10"/>
          <p:cNvSpPr/>
          <p:nvPr/>
        </p:nvSpPr>
        <p:spPr>
          <a:xfrm>
            <a:off x="5004048" y="5661248"/>
            <a:ext cx="1512888" cy="4318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cs-CZ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PROXEMIKA</a:t>
            </a:r>
          </a:p>
        </p:txBody>
      </p:sp>
      <p:sp>
        <p:nvSpPr>
          <p:cNvPr id="12" name="Obdélník 11"/>
          <p:cNvSpPr/>
          <p:nvPr/>
        </p:nvSpPr>
        <p:spPr>
          <a:xfrm>
            <a:off x="6660232" y="3933056"/>
            <a:ext cx="1511300" cy="4318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cs-CZ" sz="1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POSTUROLOGIE</a:t>
            </a:r>
          </a:p>
        </p:txBody>
      </p:sp>
      <p:sp>
        <p:nvSpPr>
          <p:cNvPr id="13" name="Obdélník 12"/>
          <p:cNvSpPr/>
          <p:nvPr/>
        </p:nvSpPr>
        <p:spPr>
          <a:xfrm>
            <a:off x="6660232" y="4509120"/>
            <a:ext cx="1512887" cy="43180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cs-CZ" sz="14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PARALINGVISTIKA</a:t>
            </a:r>
          </a:p>
        </p:txBody>
      </p:sp>
      <p:sp>
        <p:nvSpPr>
          <p:cNvPr id="14" name="Obdélník 13"/>
          <p:cNvSpPr/>
          <p:nvPr/>
        </p:nvSpPr>
        <p:spPr>
          <a:xfrm>
            <a:off x="6660232" y="5085184"/>
            <a:ext cx="1511300" cy="43180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cs-CZ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VZHLED</a:t>
            </a:r>
          </a:p>
        </p:txBody>
      </p:sp>
      <p:sp>
        <p:nvSpPr>
          <p:cNvPr id="15" name="Obdélník 14"/>
          <p:cNvSpPr/>
          <p:nvPr/>
        </p:nvSpPr>
        <p:spPr>
          <a:xfrm>
            <a:off x="6660232" y="5661248"/>
            <a:ext cx="1511300" cy="4318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cs-CZ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DRIVIKA</a:t>
            </a:r>
            <a:endParaRPr lang="cs-CZ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" name="Tlačítko akce: Dopředu nebo Další 15">
            <a:hlinkClick r:id="" action="ppaction://noaction" highlightClick="1"/>
          </p:cNvPr>
          <p:cNvSpPr/>
          <p:nvPr/>
        </p:nvSpPr>
        <p:spPr>
          <a:xfrm>
            <a:off x="7812360" y="2132856"/>
            <a:ext cx="720080" cy="720080"/>
          </a:xfrm>
          <a:prstGeom prst="actionButtonForwardNext">
            <a:avLst/>
          </a:prstGeom>
          <a:solidFill>
            <a:schemeClr val="bg2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endParaRPr lang="cs-CZ" dirty="0" smtClean="0"/>
          </a:p>
          <a:p>
            <a:pPr>
              <a:buNone/>
            </a:pPr>
            <a:r>
              <a:rPr lang="cs-CZ" b="1" u="sng" cap="all" dirty="0" smtClean="0">
                <a:solidFill>
                  <a:schemeClr val="bg2">
                    <a:lumMod val="25000"/>
                  </a:schemeClr>
                </a:solidFill>
              </a:rPr>
              <a:t>Jak správně přečíst partnera</a:t>
            </a:r>
          </a:p>
          <a:p>
            <a:pPr>
              <a:buFont typeface="Arial" pitchFamily="34" charset="0"/>
              <a:buChar char="•"/>
            </a:pPr>
            <a:r>
              <a:rPr lang="cs-CZ" dirty="0" smtClean="0"/>
              <a:t>Neverbální projevy nervozity</a:t>
            </a:r>
          </a:p>
          <a:p>
            <a:pPr>
              <a:buFont typeface="Arial" pitchFamily="34" charset="0"/>
              <a:buChar char="•"/>
            </a:pPr>
            <a:r>
              <a:rPr lang="cs-CZ" dirty="0" smtClean="0"/>
              <a:t>Neverbální projevy lži</a:t>
            </a:r>
          </a:p>
          <a:p>
            <a:pPr>
              <a:buFont typeface="Arial" pitchFamily="34" charset="0"/>
              <a:buChar char="•"/>
            </a:pPr>
            <a:r>
              <a:rPr lang="cs-CZ" dirty="0" smtClean="0"/>
              <a:t>Neverbální signály naslouchání</a:t>
            </a:r>
          </a:p>
          <a:p>
            <a:pPr>
              <a:buFont typeface="Arial" pitchFamily="34" charset="0"/>
              <a:buChar char="•"/>
            </a:pPr>
            <a:endParaRPr lang="cs-CZ" dirty="0" smtClean="0"/>
          </a:p>
          <a:p>
            <a:pPr>
              <a:buNone/>
            </a:pPr>
            <a:r>
              <a:rPr lang="cs-CZ" b="1" dirty="0" smtClean="0">
                <a:solidFill>
                  <a:schemeClr val="bg2">
                    <a:lumMod val="25000"/>
                  </a:schemeClr>
                </a:solidFill>
              </a:rPr>
              <a:t>Proč nenasloucháme?</a:t>
            </a:r>
          </a:p>
          <a:p>
            <a:pPr>
              <a:buNone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B0F4B0-597A-4610-878B-894EDCF398E0}" type="slidenum">
              <a:rPr lang="cs-CZ" smtClean="0"/>
              <a:pPr>
                <a:defRPr/>
              </a:pPr>
              <a:t>14</a:t>
            </a:fld>
            <a:endParaRPr lang="cs-CZ"/>
          </a:p>
        </p:txBody>
      </p:sp>
      <p:pic>
        <p:nvPicPr>
          <p:cNvPr id="5" name="Picture 4" descr="Logo s UP c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802407"/>
            <a:ext cx="5752800" cy="1114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endParaRPr lang="cs-CZ" b="1" u="sng" cap="all" dirty="0" smtClean="0">
              <a:solidFill>
                <a:schemeClr val="bg2">
                  <a:lumMod val="25000"/>
                </a:schemeClr>
              </a:solidFill>
            </a:endParaRPr>
          </a:p>
          <a:p>
            <a:pPr>
              <a:buNone/>
            </a:pPr>
            <a:r>
              <a:rPr lang="cs-CZ" b="1" u="sng" cap="all" dirty="0" smtClean="0">
                <a:solidFill>
                  <a:schemeClr val="bg2">
                    <a:lumMod val="25000"/>
                  </a:schemeClr>
                </a:solidFill>
              </a:rPr>
              <a:t>Přesvědčivá prezentace</a:t>
            </a:r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r>
              <a:rPr lang="cs-CZ" b="1" dirty="0" smtClean="0">
                <a:solidFill>
                  <a:schemeClr val="bg2">
                    <a:lumMod val="25000"/>
                  </a:schemeClr>
                </a:solidFill>
              </a:rPr>
              <a:t>Schopnost přesvědčit</a:t>
            </a:r>
          </a:p>
          <a:p>
            <a:pPr marL="1440000" indent="0">
              <a:spcBef>
                <a:spcPts val="0"/>
              </a:spcBef>
              <a:buNone/>
            </a:pPr>
            <a:endParaRPr lang="cs-CZ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1440000" indent="0">
              <a:spcBef>
                <a:spcPts val="0"/>
              </a:spcBef>
              <a:buNone/>
            </a:pPr>
            <a:r>
              <a:rPr lang="cs-CZ" dirty="0" smtClean="0">
                <a:solidFill>
                  <a:schemeClr val="tx1"/>
                </a:solidFill>
              </a:rPr>
              <a:t>Kdo se neumí prodat, ten jako by nebyl.</a:t>
            </a:r>
          </a:p>
          <a:p>
            <a:pPr>
              <a:buNone/>
            </a:pPr>
            <a:endParaRPr lang="cs-CZ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>
              <a:buNone/>
            </a:pPr>
            <a:r>
              <a:rPr lang="cs-CZ" b="1" dirty="0" smtClean="0">
                <a:solidFill>
                  <a:schemeClr val="bg2">
                    <a:lumMod val="25000"/>
                  </a:schemeClr>
                </a:solidFill>
              </a:rPr>
              <a:t>Pravidla účinné komunikace</a:t>
            </a:r>
          </a:p>
          <a:p>
            <a:pPr>
              <a:buNone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B0F4B0-597A-4610-878B-894EDCF398E0}" type="slidenum">
              <a:rPr lang="cs-CZ" smtClean="0"/>
              <a:pPr>
                <a:defRPr/>
              </a:pPr>
              <a:t>15</a:t>
            </a:fld>
            <a:endParaRPr lang="cs-CZ"/>
          </a:p>
        </p:txBody>
      </p:sp>
      <p:pic>
        <p:nvPicPr>
          <p:cNvPr id="5" name="Picture 4" descr="Logo s UP c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802407"/>
            <a:ext cx="5752800" cy="1114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lačítko akce: Informace 5">
            <a:hlinkClick r:id="" action="ppaction://noaction" highlightClick="1"/>
          </p:cNvPr>
          <p:cNvSpPr/>
          <p:nvPr/>
        </p:nvSpPr>
        <p:spPr>
          <a:xfrm>
            <a:off x="1331640" y="4183807"/>
            <a:ext cx="541337" cy="541337"/>
          </a:xfrm>
          <a:prstGeom prst="actionButtonInformation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s-CZ"/>
          </a:p>
        </p:txBody>
      </p:sp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endParaRPr lang="cs-CZ" b="1" u="sng" cap="all" dirty="0" smtClean="0">
              <a:solidFill>
                <a:schemeClr val="bg2">
                  <a:lumMod val="25000"/>
                </a:schemeClr>
              </a:solidFill>
            </a:endParaRPr>
          </a:p>
          <a:p>
            <a:pPr>
              <a:buNone/>
            </a:pPr>
            <a:r>
              <a:rPr lang="cs-CZ" b="1" u="sng" cap="all" dirty="0" err="1" smtClean="0">
                <a:solidFill>
                  <a:schemeClr val="bg2">
                    <a:lumMod val="25000"/>
                  </a:schemeClr>
                </a:solidFill>
              </a:rPr>
              <a:t>TESt</a:t>
            </a:r>
            <a:r>
              <a:rPr lang="cs-CZ" b="1" u="sng" cap="all" dirty="0" smtClean="0">
                <a:solidFill>
                  <a:schemeClr val="bg2">
                    <a:lumMod val="25000"/>
                  </a:schemeClr>
                </a:solidFill>
              </a:rPr>
              <a:t>: KOMUNIKUJETE JASNĚ</a:t>
            </a:r>
            <a:r>
              <a:rPr lang="cs-CZ" b="1" u="sng" cap="all" dirty="0" smtClean="0">
                <a:solidFill>
                  <a:schemeClr val="bg2">
                    <a:lumMod val="25000"/>
                  </a:schemeClr>
                </a:solidFill>
              </a:rPr>
              <a:t>?</a:t>
            </a:r>
          </a:p>
          <a:p>
            <a:pPr>
              <a:buNone/>
            </a:pPr>
            <a:endParaRPr lang="cs-CZ" b="1" u="sng" cap="all" dirty="0" smtClean="0">
              <a:solidFill>
                <a:schemeClr val="bg2">
                  <a:lumMod val="25000"/>
                </a:schemeClr>
              </a:solidFill>
            </a:endParaRPr>
          </a:p>
          <a:p>
            <a:pPr>
              <a:buFontTx/>
              <a:buChar char="-"/>
            </a:pPr>
            <a:r>
              <a:rPr lang="cs-CZ" dirty="0" smtClean="0"/>
              <a:t>způsob, jakým komunikujete, může váš profesní úspěch zajistit nebo znemožnit..</a:t>
            </a:r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B0F4B0-597A-4610-878B-894EDCF398E0}" type="slidenum">
              <a:rPr lang="cs-CZ" smtClean="0"/>
              <a:pPr>
                <a:defRPr/>
              </a:pPr>
              <a:t>16</a:t>
            </a:fld>
            <a:endParaRPr lang="cs-CZ"/>
          </a:p>
        </p:txBody>
      </p:sp>
      <p:pic>
        <p:nvPicPr>
          <p:cNvPr id="5" name="Picture 4" descr="Logo s UP c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802407"/>
            <a:ext cx="5752800" cy="1114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endParaRPr lang="cs-CZ" b="1" u="sng" cap="all" dirty="0" smtClean="0">
              <a:solidFill>
                <a:schemeClr val="bg2">
                  <a:lumMod val="25000"/>
                </a:schemeClr>
              </a:solidFill>
            </a:endParaRPr>
          </a:p>
          <a:p>
            <a:pPr>
              <a:buNone/>
            </a:pPr>
            <a:r>
              <a:rPr lang="cs-CZ" b="1" u="sng" cap="all" dirty="0" smtClean="0">
                <a:solidFill>
                  <a:schemeClr val="bg2">
                    <a:lumMod val="25000"/>
                  </a:schemeClr>
                </a:solidFill>
              </a:rPr>
              <a:t>Vyjadřovat se správně je umění</a:t>
            </a:r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r>
              <a:rPr lang="cs-CZ" b="1" dirty="0" smtClean="0">
                <a:solidFill>
                  <a:schemeClr val="bg2">
                    <a:lumMod val="25000"/>
                  </a:schemeClr>
                </a:solidFill>
              </a:rPr>
              <a:t>Správně komunikovat</a:t>
            </a:r>
          </a:p>
          <a:p>
            <a:pPr>
              <a:buNone/>
            </a:pPr>
            <a:r>
              <a:rPr lang="cs-CZ" dirty="0" smtClean="0"/>
              <a:t>= umění sdělit</a:t>
            </a:r>
          </a:p>
          <a:p>
            <a:pPr>
              <a:buNone/>
            </a:pPr>
            <a:r>
              <a:rPr lang="cs-CZ" dirty="0" smtClean="0"/>
              <a:t>= umění naslouchat</a:t>
            </a:r>
          </a:p>
          <a:p>
            <a:pPr>
              <a:buNone/>
            </a:pPr>
            <a:r>
              <a:rPr lang="cs-CZ" dirty="0" smtClean="0"/>
              <a:t>= umění mlčet</a:t>
            </a:r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B0F4B0-597A-4610-878B-894EDCF398E0}" type="slidenum">
              <a:rPr lang="cs-CZ" smtClean="0"/>
              <a:pPr>
                <a:defRPr/>
              </a:pPr>
              <a:t>17</a:t>
            </a:fld>
            <a:endParaRPr lang="cs-CZ"/>
          </a:p>
        </p:txBody>
      </p:sp>
      <p:pic>
        <p:nvPicPr>
          <p:cNvPr id="5" name="Picture 4" descr="Logo s UP c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802407"/>
            <a:ext cx="5752800" cy="1114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935480"/>
            <a:ext cx="8291264" cy="438912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endParaRPr lang="cs-CZ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>
              <a:buNone/>
            </a:pPr>
            <a:r>
              <a:rPr lang="cs-CZ" b="1" dirty="0" smtClean="0">
                <a:solidFill>
                  <a:schemeClr val="bg2">
                    <a:lumMod val="25000"/>
                  </a:schemeClr>
                </a:solidFill>
              </a:rPr>
              <a:t>Řečnické triky</a:t>
            </a:r>
          </a:p>
          <a:p>
            <a:pPr>
              <a:buNone/>
            </a:pPr>
            <a:r>
              <a:rPr lang="cs-CZ" dirty="0">
                <a:solidFill>
                  <a:schemeClr val="bg2">
                    <a:lumMod val="25000"/>
                  </a:schemeClr>
                </a:solidFill>
              </a:rPr>
              <a:t>p</a:t>
            </a:r>
            <a:r>
              <a:rPr lang="cs-CZ" dirty="0" smtClean="0">
                <a:solidFill>
                  <a:schemeClr val="bg2">
                    <a:lumMod val="25000"/>
                  </a:schemeClr>
                </a:solidFill>
              </a:rPr>
              <a:t>odle Davida Grubera (Zlatá kniha komunikace)</a:t>
            </a:r>
          </a:p>
          <a:p>
            <a:pPr>
              <a:buNone/>
            </a:pPr>
            <a:r>
              <a:rPr lang="cs-CZ" dirty="0" smtClean="0">
                <a:solidFill>
                  <a:schemeClr val="bg2">
                    <a:lumMod val="25000"/>
                  </a:schemeClr>
                </a:solidFill>
              </a:rPr>
              <a:t>- používejte jen, pokud jste k tomu donuceni – v sebeobraně</a:t>
            </a:r>
          </a:p>
          <a:p>
            <a:pPr>
              <a:buNone/>
            </a:pPr>
            <a:endParaRPr lang="cs-CZ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>
              <a:buNone/>
            </a:pPr>
            <a:r>
              <a:rPr lang="cs-CZ" b="1" dirty="0" smtClean="0">
                <a:solidFill>
                  <a:schemeClr val="bg2">
                    <a:lumMod val="25000"/>
                  </a:schemeClr>
                </a:solidFill>
              </a:rPr>
              <a:t>Pozitivní vyjadřování</a:t>
            </a:r>
            <a:endParaRPr lang="cs-CZ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B0F4B0-597A-4610-878B-894EDCF398E0}" type="slidenum">
              <a:rPr lang="cs-CZ" smtClean="0"/>
              <a:pPr>
                <a:defRPr/>
              </a:pPr>
              <a:t>18</a:t>
            </a:fld>
            <a:endParaRPr lang="cs-CZ"/>
          </a:p>
        </p:txBody>
      </p:sp>
      <p:pic>
        <p:nvPicPr>
          <p:cNvPr id="5" name="Picture 4" descr="Logo s UP c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802407"/>
            <a:ext cx="5752800" cy="1114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lačítko akce: Dopředu nebo Další 5">
            <a:hlinkClick r:id="" action="ppaction://noaction" highlightClick="1"/>
          </p:cNvPr>
          <p:cNvSpPr/>
          <p:nvPr/>
        </p:nvSpPr>
        <p:spPr>
          <a:xfrm>
            <a:off x="7812360" y="5445224"/>
            <a:ext cx="720080" cy="720080"/>
          </a:xfrm>
          <a:prstGeom prst="actionButtonForwardNext">
            <a:avLst/>
          </a:prstGeom>
          <a:solidFill>
            <a:schemeClr val="bg2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endParaRPr lang="cs-CZ" dirty="0" smtClean="0"/>
          </a:p>
          <a:p>
            <a:pPr>
              <a:buNone/>
            </a:pPr>
            <a:r>
              <a:rPr lang="cs-CZ" b="1" u="sng" cap="all" dirty="0" smtClean="0">
                <a:solidFill>
                  <a:schemeClr val="bg2">
                    <a:lumMod val="25000"/>
                  </a:schemeClr>
                </a:solidFill>
              </a:rPr>
              <a:t>Asertivita</a:t>
            </a:r>
          </a:p>
          <a:p>
            <a:pPr>
              <a:buNone/>
            </a:pPr>
            <a:endParaRPr lang="cs-CZ" dirty="0" smtClean="0">
              <a:solidFill>
                <a:schemeClr val="bg2">
                  <a:lumMod val="25000"/>
                </a:schemeClr>
              </a:solidFill>
            </a:endParaRPr>
          </a:p>
          <a:p>
            <a:pPr>
              <a:buNone/>
            </a:pPr>
            <a:r>
              <a:rPr lang="cs-CZ" b="1" dirty="0" smtClean="0">
                <a:solidFill>
                  <a:schemeClr val="bg2">
                    <a:lumMod val="25000"/>
                  </a:schemeClr>
                </a:solidFill>
              </a:rPr>
              <a:t>10 práv asertivního člověka</a:t>
            </a:r>
          </a:p>
          <a:p>
            <a:pPr>
              <a:buNone/>
            </a:pPr>
            <a:endParaRPr lang="cs-CZ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>
              <a:buNone/>
            </a:pPr>
            <a:r>
              <a:rPr lang="cs-CZ" b="1" dirty="0" smtClean="0">
                <a:solidFill>
                  <a:schemeClr val="bg2">
                    <a:lumMod val="25000"/>
                  </a:schemeClr>
                </a:solidFill>
              </a:rPr>
              <a:t>Asertivní techniky v praxi</a:t>
            </a:r>
          </a:p>
          <a:p>
            <a:pPr>
              <a:buNone/>
            </a:pPr>
            <a:endParaRPr lang="cs-CZ" dirty="0" smtClean="0"/>
          </a:p>
          <a:p>
            <a:pPr marL="1440000" indent="0">
              <a:spcBef>
                <a:spcPts val="0"/>
              </a:spcBef>
              <a:buNone/>
            </a:pPr>
            <a:r>
              <a:rPr lang="cs-CZ" dirty="0" smtClean="0"/>
              <a:t>Šéf si na vás může dovolovat až do výše</a:t>
            </a:r>
          </a:p>
          <a:p>
            <a:pPr marL="1440000" indent="0">
              <a:spcBef>
                <a:spcPts val="0"/>
              </a:spcBef>
              <a:buNone/>
            </a:pPr>
            <a:r>
              <a:rPr lang="cs-CZ" dirty="0" smtClean="0"/>
              <a:t> vašeho platu.</a:t>
            </a:r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B0F4B0-597A-4610-878B-894EDCF398E0}" type="slidenum">
              <a:rPr lang="cs-CZ" smtClean="0"/>
              <a:pPr>
                <a:defRPr/>
              </a:pPr>
              <a:t>19</a:t>
            </a:fld>
            <a:endParaRPr lang="cs-CZ"/>
          </a:p>
        </p:txBody>
      </p:sp>
      <p:pic>
        <p:nvPicPr>
          <p:cNvPr id="6" name="Picture 4" descr="Logo s UP c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802407"/>
            <a:ext cx="5752800" cy="1114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lačítko akce: Informace 6">
            <a:hlinkClick r:id="" action="ppaction://noaction" highlightClick="1"/>
          </p:cNvPr>
          <p:cNvSpPr/>
          <p:nvPr/>
        </p:nvSpPr>
        <p:spPr>
          <a:xfrm>
            <a:off x="1259632" y="5335935"/>
            <a:ext cx="541337" cy="541337"/>
          </a:xfrm>
          <a:prstGeom prst="actionButtonInformation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s-CZ"/>
          </a:p>
        </p:txBody>
      </p:sp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endParaRPr lang="cs-CZ" dirty="0" smtClean="0"/>
          </a:p>
          <a:p>
            <a:pPr>
              <a:buNone/>
            </a:pPr>
            <a:r>
              <a:rPr lang="cs-CZ" b="1" dirty="0" smtClean="0">
                <a:solidFill>
                  <a:schemeClr val="bg2">
                    <a:lumMod val="25000"/>
                  </a:schemeClr>
                </a:solidFill>
              </a:rPr>
              <a:t>Asertivní dovednosti</a:t>
            </a:r>
          </a:p>
          <a:p>
            <a:pPr>
              <a:buNone/>
            </a:pPr>
            <a:r>
              <a:rPr lang="cs-CZ" dirty="0" smtClean="0"/>
              <a:t>aneb jak být v pohodě se sebou i s ostatními?</a:t>
            </a:r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r>
              <a:rPr lang="cs-CZ" b="1" dirty="0" smtClean="0">
                <a:solidFill>
                  <a:schemeClr val="bg2">
                    <a:lumMod val="25000"/>
                  </a:schemeClr>
                </a:solidFill>
              </a:rPr>
              <a:t>Dovednost odmítání</a:t>
            </a:r>
          </a:p>
          <a:p>
            <a:pPr>
              <a:buNone/>
            </a:pPr>
            <a:r>
              <a:rPr lang="cs-CZ" dirty="0" smtClean="0">
                <a:solidFill>
                  <a:schemeClr val="tx1"/>
                </a:solidFill>
              </a:rPr>
              <a:t>Zásady asertivního „ne“</a:t>
            </a:r>
          </a:p>
          <a:p>
            <a:pPr>
              <a:buNone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B0F4B0-597A-4610-878B-894EDCF398E0}" type="slidenum">
              <a:rPr lang="cs-CZ" smtClean="0"/>
              <a:pPr>
                <a:defRPr/>
              </a:pPr>
              <a:t>20</a:t>
            </a:fld>
            <a:endParaRPr lang="cs-CZ"/>
          </a:p>
        </p:txBody>
      </p:sp>
      <p:pic>
        <p:nvPicPr>
          <p:cNvPr id="5" name="Picture 4" descr="Logo s UP c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802407"/>
            <a:ext cx="5752800" cy="1114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lačítko akce: Dopředu nebo Další 5">
            <a:hlinkClick r:id="" action="ppaction://noaction" highlightClick="1"/>
          </p:cNvPr>
          <p:cNvSpPr/>
          <p:nvPr/>
        </p:nvSpPr>
        <p:spPr>
          <a:xfrm>
            <a:off x="7812360" y="5445224"/>
            <a:ext cx="720080" cy="720080"/>
          </a:xfrm>
          <a:prstGeom prst="actionButtonForwardNext">
            <a:avLst/>
          </a:prstGeom>
          <a:solidFill>
            <a:schemeClr val="bg2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endParaRPr lang="cs-CZ" dirty="0" smtClean="0"/>
          </a:p>
          <a:p>
            <a:pPr>
              <a:buNone/>
            </a:pPr>
            <a:r>
              <a:rPr lang="cs-CZ" b="1" u="sng" cap="all" dirty="0" smtClean="0">
                <a:solidFill>
                  <a:schemeClr val="bg2">
                    <a:lumMod val="25000"/>
                  </a:schemeClr>
                </a:solidFill>
              </a:rPr>
              <a:t>Řešení konfliktních situací</a:t>
            </a:r>
          </a:p>
          <a:p>
            <a:pPr>
              <a:buNone/>
            </a:pPr>
            <a:endParaRPr lang="cs-CZ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>
              <a:buNone/>
            </a:pPr>
            <a:r>
              <a:rPr lang="cs-CZ" b="1" dirty="0" smtClean="0">
                <a:solidFill>
                  <a:schemeClr val="bg2">
                    <a:lumMod val="25000"/>
                  </a:schemeClr>
                </a:solidFill>
              </a:rPr>
              <a:t>Adekvátnost řešení</a:t>
            </a:r>
          </a:p>
          <a:p>
            <a:pPr>
              <a:buNone/>
            </a:pPr>
            <a:endParaRPr lang="cs-CZ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>
              <a:buNone/>
            </a:pPr>
            <a:r>
              <a:rPr lang="cs-CZ" b="1" dirty="0" smtClean="0">
                <a:solidFill>
                  <a:schemeClr val="bg2">
                    <a:lumMod val="25000"/>
                  </a:schemeClr>
                </a:solidFill>
              </a:rPr>
              <a:t>Pozitiva konfliktů</a:t>
            </a:r>
          </a:p>
          <a:p>
            <a:pPr>
              <a:buNone/>
            </a:pPr>
            <a:endParaRPr lang="cs-CZ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>
              <a:buNone/>
            </a:pPr>
            <a:r>
              <a:rPr lang="cs-CZ" dirty="0" smtClean="0"/>
              <a:t>K čemu vede asertivní řešení konfliktů?</a:t>
            </a:r>
          </a:p>
          <a:p>
            <a:pPr>
              <a:buNone/>
            </a:pPr>
            <a:r>
              <a:rPr lang="cs-CZ" dirty="0" smtClean="0"/>
              <a:t>Co je důsledkem neefektivního řešení konfliktů?</a:t>
            </a:r>
          </a:p>
          <a:p>
            <a:pPr>
              <a:buNone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B0F4B0-597A-4610-878B-894EDCF398E0}" type="slidenum">
              <a:rPr lang="cs-CZ" smtClean="0"/>
              <a:pPr>
                <a:defRPr/>
              </a:pPr>
              <a:t>21</a:t>
            </a:fld>
            <a:endParaRPr lang="cs-CZ"/>
          </a:p>
        </p:txBody>
      </p:sp>
      <p:pic>
        <p:nvPicPr>
          <p:cNvPr id="5" name="Picture 4" descr="Logo s UP c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802407"/>
            <a:ext cx="5752800" cy="1114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>
              <a:buNone/>
            </a:pPr>
            <a:endParaRPr lang="cs-CZ" dirty="0" smtClean="0"/>
          </a:p>
          <a:p>
            <a:pPr>
              <a:buNone/>
            </a:pPr>
            <a:r>
              <a:rPr lang="cs-CZ" b="1" dirty="0" smtClean="0">
                <a:solidFill>
                  <a:schemeClr val="bg2">
                    <a:lumMod val="25000"/>
                  </a:schemeClr>
                </a:solidFill>
              </a:rPr>
              <a:t>Nedorozumění</a:t>
            </a:r>
          </a:p>
          <a:p>
            <a:pPr>
              <a:buNone/>
            </a:pPr>
            <a:endParaRPr lang="cs-CZ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>
              <a:buNone/>
            </a:pPr>
            <a:r>
              <a:rPr lang="cs-CZ" b="1" dirty="0" smtClean="0">
                <a:solidFill>
                  <a:schemeClr val="bg2">
                    <a:lumMod val="25000"/>
                  </a:schemeClr>
                </a:solidFill>
              </a:rPr>
              <a:t>Řešení konfliktu, který není nedorozuměním</a:t>
            </a:r>
          </a:p>
          <a:p>
            <a:pPr>
              <a:buNone/>
            </a:pPr>
            <a:r>
              <a:rPr lang="cs-CZ" dirty="0" smtClean="0">
                <a:solidFill>
                  <a:schemeClr val="bg2">
                    <a:lumMod val="25000"/>
                  </a:schemeClr>
                </a:solidFill>
              </a:rPr>
              <a:t>- vítězstvím jedné ze stran (Pyrrhovo vítězství = dočasné)</a:t>
            </a:r>
          </a:p>
          <a:p>
            <a:pPr>
              <a:buNone/>
            </a:pPr>
            <a:r>
              <a:rPr lang="cs-CZ" dirty="0" smtClean="0">
                <a:solidFill>
                  <a:schemeClr val="bg2">
                    <a:lumMod val="25000"/>
                  </a:schemeClr>
                </a:solidFill>
              </a:rPr>
              <a:t>- kompromisem</a:t>
            </a:r>
          </a:p>
          <a:p>
            <a:pPr>
              <a:buNone/>
            </a:pPr>
            <a:endParaRPr lang="cs-CZ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>
              <a:buNone/>
            </a:pPr>
            <a:r>
              <a:rPr lang="cs-CZ" b="1" dirty="0" smtClean="0">
                <a:solidFill>
                  <a:schemeClr val="bg2">
                    <a:lumMod val="25000"/>
                  </a:schemeClr>
                </a:solidFill>
              </a:rPr>
              <a:t>Konstruktivní hádka</a:t>
            </a:r>
          </a:p>
          <a:p>
            <a:pPr>
              <a:buNone/>
            </a:pPr>
            <a:endParaRPr lang="cs-CZ" dirty="0" smtClean="0"/>
          </a:p>
          <a:p>
            <a:pPr marL="1440000" indent="0">
              <a:spcBef>
                <a:spcPts val="0"/>
              </a:spcBef>
              <a:buNone/>
            </a:pPr>
            <a:r>
              <a:rPr lang="cs-CZ" dirty="0" smtClean="0"/>
              <a:t>Předem si ujasněme, o co se nám jedná, čeho chceme dosáhnout.</a:t>
            </a:r>
          </a:p>
          <a:p>
            <a:pPr>
              <a:buNone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B0F4B0-597A-4610-878B-894EDCF398E0}" type="slidenum">
              <a:rPr lang="cs-CZ" smtClean="0"/>
              <a:pPr>
                <a:defRPr/>
              </a:pPr>
              <a:t>22</a:t>
            </a:fld>
            <a:endParaRPr lang="cs-CZ"/>
          </a:p>
        </p:txBody>
      </p:sp>
      <p:pic>
        <p:nvPicPr>
          <p:cNvPr id="5" name="Picture 4" descr="Logo s UP c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802407"/>
            <a:ext cx="5752800" cy="1114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lačítko akce: Informace 5">
            <a:hlinkClick r:id="" action="ppaction://noaction" highlightClick="1"/>
          </p:cNvPr>
          <p:cNvSpPr/>
          <p:nvPr/>
        </p:nvSpPr>
        <p:spPr>
          <a:xfrm>
            <a:off x="1259632" y="5335935"/>
            <a:ext cx="541337" cy="541337"/>
          </a:xfrm>
          <a:prstGeom prst="actionButtonInformation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s-CZ"/>
          </a:p>
        </p:txBody>
      </p:sp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endParaRPr lang="cs-CZ" dirty="0" smtClean="0"/>
          </a:p>
          <a:p>
            <a:pPr>
              <a:buNone/>
            </a:pPr>
            <a:r>
              <a:rPr lang="cs-CZ" b="1" u="sng" cap="all" dirty="0" smtClean="0">
                <a:solidFill>
                  <a:schemeClr val="bg2">
                    <a:lumMod val="25000"/>
                  </a:schemeClr>
                </a:solidFill>
              </a:rPr>
              <a:t>Vyjednávací taktiky</a:t>
            </a:r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r>
              <a:rPr lang="cs-CZ" b="1" dirty="0" smtClean="0">
                <a:solidFill>
                  <a:schemeClr val="bg2">
                    <a:lumMod val="25000"/>
                  </a:schemeClr>
                </a:solidFill>
              </a:rPr>
              <a:t>Vyjednávání</a:t>
            </a:r>
          </a:p>
          <a:p>
            <a:pPr>
              <a:buNone/>
            </a:pPr>
            <a:r>
              <a:rPr lang="cs-CZ" dirty="0" smtClean="0">
                <a:solidFill>
                  <a:schemeClr val="tx1"/>
                </a:solidFill>
              </a:rPr>
              <a:t>= nejcivilizovanější metoda řešení konfliktní situace.</a:t>
            </a:r>
          </a:p>
          <a:p>
            <a:pPr>
              <a:buNone/>
            </a:pPr>
            <a:endParaRPr lang="cs-CZ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>
              <a:buNone/>
            </a:pPr>
            <a:r>
              <a:rPr lang="cs-CZ" b="1" dirty="0" smtClean="0">
                <a:solidFill>
                  <a:schemeClr val="bg2">
                    <a:lumMod val="25000"/>
                  </a:schemeClr>
                </a:solidFill>
              </a:rPr>
              <a:t>Metoda „výhra-výhra“</a:t>
            </a:r>
          </a:p>
          <a:p>
            <a:pPr>
              <a:buNone/>
            </a:pPr>
            <a:r>
              <a:rPr lang="cs-CZ" b="1" dirty="0" smtClean="0">
                <a:solidFill>
                  <a:schemeClr val="bg2">
                    <a:lumMod val="25000"/>
                  </a:schemeClr>
                </a:solidFill>
              </a:rPr>
              <a:t>Metoda „výhra-prohra“</a:t>
            </a:r>
          </a:p>
          <a:p>
            <a:pPr>
              <a:buNone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B0F4B0-597A-4610-878B-894EDCF398E0}" type="slidenum">
              <a:rPr lang="cs-CZ" smtClean="0"/>
              <a:pPr>
                <a:defRPr/>
              </a:pPr>
              <a:t>23</a:t>
            </a:fld>
            <a:endParaRPr lang="cs-CZ"/>
          </a:p>
        </p:txBody>
      </p:sp>
      <p:pic>
        <p:nvPicPr>
          <p:cNvPr id="5" name="Picture 4" descr="Logo s UP c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802407"/>
            <a:ext cx="5752800" cy="1114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endParaRPr lang="cs-CZ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>
              <a:buNone/>
            </a:pPr>
            <a:r>
              <a:rPr lang="cs-CZ" b="1" dirty="0" smtClean="0">
                <a:solidFill>
                  <a:schemeClr val="bg2">
                    <a:lumMod val="25000"/>
                  </a:schemeClr>
                </a:solidFill>
              </a:rPr>
              <a:t>Formální a neformální komunikace </a:t>
            </a:r>
          </a:p>
          <a:p>
            <a:pPr>
              <a:buNone/>
            </a:pPr>
            <a:r>
              <a:rPr lang="cs-CZ" dirty="0" smtClean="0"/>
              <a:t>(vedoucí  musí až 70 % času komunikovat)</a:t>
            </a:r>
            <a:endParaRPr lang="cs-CZ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r>
              <a:rPr lang="cs-CZ" b="1" dirty="0" smtClean="0">
                <a:solidFill>
                  <a:schemeClr val="bg2">
                    <a:lumMod val="25000"/>
                  </a:schemeClr>
                </a:solidFill>
              </a:rPr>
              <a:t>Směr komunikace </a:t>
            </a:r>
            <a:r>
              <a:rPr lang="cs-CZ" dirty="0" smtClean="0"/>
              <a:t>(vertikální, horizontální, diagonální)</a:t>
            </a:r>
          </a:p>
          <a:p>
            <a:pPr>
              <a:buNone/>
            </a:pPr>
            <a:endParaRPr lang="cs-CZ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>
              <a:buNone/>
            </a:pPr>
            <a:r>
              <a:rPr lang="cs-CZ" b="1" dirty="0" smtClean="0">
                <a:solidFill>
                  <a:schemeClr val="bg2">
                    <a:lumMod val="25000"/>
                  </a:schemeClr>
                </a:solidFill>
              </a:rPr>
              <a:t>Komunikační šum</a:t>
            </a:r>
          </a:p>
          <a:p>
            <a:pPr>
              <a:buNone/>
            </a:pPr>
            <a:r>
              <a:rPr lang="cs-CZ" b="1" dirty="0" smtClean="0">
                <a:solidFill>
                  <a:schemeClr val="bg2">
                    <a:lumMod val="25000"/>
                  </a:schemeClr>
                </a:solidFill>
              </a:rPr>
              <a:t>Externí a interní bariéry efektivní komunikace</a:t>
            </a:r>
          </a:p>
          <a:p>
            <a:pPr>
              <a:buNone/>
            </a:pPr>
            <a:r>
              <a:rPr lang="cs-CZ" dirty="0" smtClean="0"/>
              <a:t>Jak je eliminovat?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B0F4B0-597A-4610-878B-894EDCF398E0}" type="slidenum">
              <a:rPr lang="cs-CZ" smtClean="0"/>
              <a:pPr>
                <a:defRPr/>
              </a:pPr>
              <a:t>24</a:t>
            </a:fld>
            <a:endParaRPr lang="cs-CZ"/>
          </a:p>
        </p:txBody>
      </p:sp>
      <p:pic>
        <p:nvPicPr>
          <p:cNvPr id="5" name="Picture 4" descr="Logo s UP c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802407"/>
            <a:ext cx="5752800" cy="1114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lačítko akce: Dopředu nebo Další 5">
            <a:hlinkClick r:id="rId3" action="ppaction://hlinksldjump" highlightClick="1"/>
          </p:cNvPr>
          <p:cNvSpPr/>
          <p:nvPr/>
        </p:nvSpPr>
        <p:spPr>
          <a:xfrm>
            <a:off x="7740352" y="5373216"/>
            <a:ext cx="720080" cy="720080"/>
          </a:xfrm>
          <a:prstGeom prst="actionButtonForwardNext">
            <a:avLst/>
          </a:prstGeom>
          <a:solidFill>
            <a:schemeClr val="bg2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lt1"/>
          </a:solidFill>
          <a:ln w="25400">
            <a:solidFill>
              <a:schemeClr val="accent3"/>
            </a:solidFill>
          </a:ln>
        </p:spPr>
        <p:txBody>
          <a:bodyPr/>
          <a:lstStyle/>
          <a:p>
            <a:pPr>
              <a:buNone/>
            </a:pPr>
            <a:r>
              <a:rPr lang="cs-CZ" b="1" u="sng" cap="all" dirty="0" smtClean="0">
                <a:solidFill>
                  <a:schemeClr val="bg2">
                    <a:lumMod val="25000"/>
                  </a:schemeClr>
                </a:solidFill>
              </a:rPr>
              <a:t>MODEL PROCESU KOMUNIKACE</a:t>
            </a:r>
          </a:p>
          <a:p>
            <a:endParaRPr lang="cs-CZ" b="1" u="sng" cap="all" dirty="0" smtClean="0">
              <a:solidFill>
                <a:schemeClr val="bg2">
                  <a:lumMod val="25000"/>
                </a:schemeClr>
              </a:solidFill>
            </a:endParaRPr>
          </a:p>
          <a:p>
            <a:pPr>
              <a:buNone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B0F4B0-597A-4610-878B-894EDCF398E0}" type="slidenum">
              <a:rPr lang="cs-CZ" smtClean="0"/>
              <a:pPr>
                <a:defRPr/>
              </a:pPr>
              <a:t>25</a:t>
            </a:fld>
            <a:endParaRPr lang="cs-CZ"/>
          </a:p>
        </p:txBody>
      </p:sp>
      <p:pic>
        <p:nvPicPr>
          <p:cNvPr id="5" name="Picture 4" descr="Logo s UP c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692696"/>
            <a:ext cx="5752800" cy="1114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Obdélník 10"/>
          <p:cNvSpPr/>
          <p:nvPr/>
        </p:nvSpPr>
        <p:spPr>
          <a:xfrm>
            <a:off x="3275856" y="4005064"/>
            <a:ext cx="1080120" cy="576064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 smtClean="0"/>
              <a:t>Přenos sdělení</a:t>
            </a:r>
            <a:endParaRPr lang="cs-CZ" dirty="0"/>
          </a:p>
        </p:txBody>
      </p:sp>
      <p:sp>
        <p:nvSpPr>
          <p:cNvPr id="18" name="Obdélník 17"/>
          <p:cNvSpPr/>
          <p:nvPr/>
        </p:nvSpPr>
        <p:spPr>
          <a:xfrm>
            <a:off x="179512" y="3573016"/>
            <a:ext cx="2880320" cy="1584176"/>
          </a:xfrm>
          <a:prstGeom prst="rect">
            <a:avLst/>
          </a:prstGeom>
          <a:solidFill>
            <a:srgbClr val="66FFFF"/>
          </a:solidFill>
          <a:ln>
            <a:solidFill>
              <a:srgbClr val="66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 smtClean="0"/>
          </a:p>
          <a:p>
            <a:pPr algn="ctr"/>
            <a:endParaRPr lang="cs-CZ" dirty="0" smtClean="0"/>
          </a:p>
          <a:p>
            <a:pPr algn="ctr"/>
            <a:endParaRPr lang="cs-CZ" dirty="0" smtClean="0"/>
          </a:p>
          <a:p>
            <a:pPr algn="ctr"/>
            <a:endParaRPr lang="cs-CZ" dirty="0" smtClean="0"/>
          </a:p>
          <a:p>
            <a:pPr algn="ctr"/>
            <a:r>
              <a:rPr lang="cs-CZ" dirty="0" smtClean="0">
                <a:ln cmpd="sng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ODESÍLATEL</a:t>
            </a:r>
            <a:endParaRPr lang="cs-CZ" dirty="0">
              <a:ln cmpd="sng"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6" name="Obdélník 5"/>
          <p:cNvSpPr/>
          <p:nvPr/>
        </p:nvSpPr>
        <p:spPr>
          <a:xfrm>
            <a:off x="251520" y="4005064"/>
            <a:ext cx="1080120" cy="576064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 smtClean="0"/>
              <a:t>Myšlenka</a:t>
            </a:r>
            <a:endParaRPr lang="cs-CZ" dirty="0"/>
          </a:p>
        </p:txBody>
      </p:sp>
      <p:sp>
        <p:nvSpPr>
          <p:cNvPr id="10" name="Obdélník 9"/>
          <p:cNvSpPr/>
          <p:nvPr/>
        </p:nvSpPr>
        <p:spPr>
          <a:xfrm>
            <a:off x="1691680" y="4005064"/>
            <a:ext cx="1296144" cy="576064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 smtClean="0"/>
              <a:t>Zakódování</a:t>
            </a:r>
            <a:endParaRPr lang="cs-CZ" dirty="0"/>
          </a:p>
        </p:txBody>
      </p:sp>
      <p:sp>
        <p:nvSpPr>
          <p:cNvPr id="22" name="Obdélník 21"/>
          <p:cNvSpPr/>
          <p:nvPr/>
        </p:nvSpPr>
        <p:spPr>
          <a:xfrm>
            <a:off x="4572000" y="3573016"/>
            <a:ext cx="4392488" cy="158417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 smtClean="0"/>
          </a:p>
          <a:p>
            <a:pPr algn="ctr"/>
            <a:endParaRPr lang="cs-CZ" dirty="0" smtClean="0"/>
          </a:p>
          <a:p>
            <a:pPr algn="ctr"/>
            <a:endParaRPr lang="cs-CZ" dirty="0" smtClean="0"/>
          </a:p>
          <a:p>
            <a:pPr algn="ctr"/>
            <a:endParaRPr lang="cs-CZ" dirty="0" smtClean="0"/>
          </a:p>
          <a:p>
            <a:pPr algn="ctr"/>
            <a:r>
              <a:rPr lang="cs-CZ" dirty="0" smtClean="0">
                <a:ln cmpd="sng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PŘÍJEMCE</a:t>
            </a:r>
            <a:endParaRPr lang="cs-CZ" dirty="0">
              <a:ln cmpd="sng"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2" name="Obdélník 11"/>
          <p:cNvSpPr/>
          <p:nvPr/>
        </p:nvSpPr>
        <p:spPr>
          <a:xfrm>
            <a:off x="4644008" y="4005064"/>
            <a:ext cx="1080120" cy="576064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 smtClean="0"/>
              <a:t>Příjem</a:t>
            </a:r>
            <a:endParaRPr lang="cs-CZ" dirty="0"/>
          </a:p>
        </p:txBody>
      </p:sp>
      <p:sp>
        <p:nvSpPr>
          <p:cNvPr id="13" name="Obdélník 12"/>
          <p:cNvSpPr/>
          <p:nvPr/>
        </p:nvSpPr>
        <p:spPr>
          <a:xfrm>
            <a:off x="6012160" y="4005064"/>
            <a:ext cx="1368152" cy="576064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 smtClean="0"/>
              <a:t>Dekódování</a:t>
            </a:r>
            <a:endParaRPr lang="cs-CZ" dirty="0"/>
          </a:p>
        </p:txBody>
      </p:sp>
      <p:sp>
        <p:nvSpPr>
          <p:cNvPr id="14" name="Obdélník 13"/>
          <p:cNvSpPr/>
          <p:nvPr/>
        </p:nvSpPr>
        <p:spPr>
          <a:xfrm>
            <a:off x="7668344" y="4005064"/>
            <a:ext cx="1224136" cy="576064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 smtClean="0"/>
              <a:t>Pochopení</a:t>
            </a:r>
            <a:endParaRPr lang="cs-CZ" dirty="0"/>
          </a:p>
        </p:txBody>
      </p:sp>
      <p:sp>
        <p:nvSpPr>
          <p:cNvPr id="35" name="Šipka nahoru 34"/>
          <p:cNvSpPr/>
          <p:nvPr/>
        </p:nvSpPr>
        <p:spPr>
          <a:xfrm>
            <a:off x="3707904" y="4581128"/>
            <a:ext cx="288032" cy="792088"/>
          </a:xfrm>
          <a:prstGeom prst="upArrow">
            <a:avLst/>
          </a:prstGeom>
          <a:solidFill>
            <a:srgbClr val="FF7C80"/>
          </a:solidFill>
          <a:ln>
            <a:solidFill>
              <a:srgbClr val="FF7C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7" name="Šipka ohnutá nahoru 36"/>
          <p:cNvSpPr/>
          <p:nvPr/>
        </p:nvSpPr>
        <p:spPr>
          <a:xfrm>
            <a:off x="4716016" y="2996952"/>
            <a:ext cx="2160240" cy="576064"/>
          </a:xfrm>
          <a:prstGeom prst="bentUpArrow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orthographicFront">
              <a:rot lat="1080000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8" name="Šipka ohnutá nahoru 37"/>
          <p:cNvSpPr/>
          <p:nvPr/>
        </p:nvSpPr>
        <p:spPr>
          <a:xfrm>
            <a:off x="1331640" y="5157192"/>
            <a:ext cx="1584176" cy="576064"/>
          </a:xfrm>
          <a:prstGeom prst="bentUpArrow">
            <a:avLst/>
          </a:prstGeom>
          <a:solidFill>
            <a:srgbClr val="FF7C80"/>
          </a:solidFill>
          <a:ln>
            <a:solidFill>
              <a:srgbClr val="FF7C80"/>
            </a:solidFill>
          </a:ln>
          <a:scene3d>
            <a:camera prst="orthographicFront">
              <a:rot lat="0" lon="108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9" name="Šipka ohnutá nahoru 38"/>
          <p:cNvSpPr/>
          <p:nvPr/>
        </p:nvSpPr>
        <p:spPr>
          <a:xfrm>
            <a:off x="4788024" y="5157192"/>
            <a:ext cx="2088232" cy="576064"/>
          </a:xfrm>
          <a:prstGeom prst="bentUpArrow">
            <a:avLst/>
          </a:prstGeom>
          <a:solidFill>
            <a:srgbClr val="FF7C80"/>
          </a:solidFill>
          <a:ln>
            <a:solidFill>
              <a:srgbClr val="FF7C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0" name="Šipka ohnutá nahoru 39"/>
          <p:cNvSpPr/>
          <p:nvPr/>
        </p:nvSpPr>
        <p:spPr>
          <a:xfrm>
            <a:off x="1259632" y="2996952"/>
            <a:ext cx="1584176" cy="576064"/>
          </a:xfrm>
          <a:prstGeom prst="bentUpArrow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orthographicFront">
              <a:rot lat="10800000" lon="108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1" name="Šipka doprava 40"/>
          <p:cNvSpPr/>
          <p:nvPr/>
        </p:nvSpPr>
        <p:spPr>
          <a:xfrm>
            <a:off x="1331640" y="4149080"/>
            <a:ext cx="360040" cy="288032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2" name="Šipka doprava 41"/>
          <p:cNvSpPr/>
          <p:nvPr/>
        </p:nvSpPr>
        <p:spPr>
          <a:xfrm>
            <a:off x="2987824" y="4149080"/>
            <a:ext cx="360040" cy="288032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3" name="Šipka doprava 42"/>
          <p:cNvSpPr/>
          <p:nvPr/>
        </p:nvSpPr>
        <p:spPr>
          <a:xfrm>
            <a:off x="4355976" y="4149080"/>
            <a:ext cx="360040" cy="288032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4" name="Šipka doprava 43"/>
          <p:cNvSpPr/>
          <p:nvPr/>
        </p:nvSpPr>
        <p:spPr>
          <a:xfrm>
            <a:off x="5724128" y="4149080"/>
            <a:ext cx="360040" cy="288032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5" name="Šipka doprava 44"/>
          <p:cNvSpPr/>
          <p:nvPr/>
        </p:nvSpPr>
        <p:spPr>
          <a:xfrm>
            <a:off x="7380312" y="4149080"/>
            <a:ext cx="360040" cy="288032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Obdélník 14"/>
          <p:cNvSpPr/>
          <p:nvPr/>
        </p:nvSpPr>
        <p:spPr>
          <a:xfrm>
            <a:off x="2843808" y="2780928"/>
            <a:ext cx="1872208" cy="576064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 smtClean="0"/>
              <a:t>Zpětná vazba</a:t>
            </a:r>
            <a:endParaRPr lang="cs-CZ" dirty="0"/>
          </a:p>
        </p:txBody>
      </p:sp>
      <p:sp>
        <p:nvSpPr>
          <p:cNvPr id="16" name="Obdélník 15"/>
          <p:cNvSpPr/>
          <p:nvPr/>
        </p:nvSpPr>
        <p:spPr>
          <a:xfrm>
            <a:off x="2915816" y="5373216"/>
            <a:ext cx="1872208" cy="576064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 smtClean="0"/>
              <a:t>Komunikační šum</a:t>
            </a:r>
            <a:endParaRPr lang="cs-CZ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4167428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8" grpId="0" animBg="1"/>
      <p:bldP spid="6" grpId="0" animBg="1"/>
      <p:bldP spid="10" grpId="0" animBg="1"/>
      <p:bldP spid="22" grpId="0" animBg="1"/>
      <p:bldP spid="12" grpId="0" animBg="1"/>
      <p:bldP spid="13" grpId="0" animBg="1"/>
      <p:bldP spid="14" grpId="0" animBg="1"/>
      <p:bldP spid="35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15" grpId="0" animBg="1"/>
      <p:bldP spid="1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endParaRPr lang="cs-CZ" dirty="0" smtClean="0"/>
          </a:p>
          <a:p>
            <a:pPr>
              <a:buNone/>
            </a:pPr>
            <a:r>
              <a:rPr lang="cs-CZ" b="1" u="sng" cap="all" dirty="0" smtClean="0">
                <a:solidFill>
                  <a:schemeClr val="bg2">
                    <a:lumMod val="25000"/>
                  </a:schemeClr>
                </a:solidFill>
              </a:rPr>
              <a:t>Týmová komunikace</a:t>
            </a:r>
          </a:p>
          <a:p>
            <a:pPr>
              <a:buNone/>
            </a:pPr>
            <a:endParaRPr lang="cs-CZ" dirty="0" smtClean="0"/>
          </a:p>
          <a:p>
            <a:pPr marL="1440000" indent="0">
              <a:spcBef>
                <a:spcPts val="0"/>
              </a:spcBef>
              <a:buNone/>
            </a:pPr>
            <a:r>
              <a:rPr lang="cs-CZ" dirty="0" smtClean="0"/>
              <a:t>Úspěšně fungující tým je dokonalým příkladem, jak by měla probíhat efektivní komunikace.</a:t>
            </a:r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r>
              <a:rPr lang="cs-CZ" b="1" dirty="0" smtClean="0">
                <a:solidFill>
                  <a:schemeClr val="bg2">
                    <a:lumMod val="25000"/>
                  </a:schemeClr>
                </a:solidFill>
              </a:rPr>
              <a:t>Konstruktivní chování členů týmu</a:t>
            </a:r>
          </a:p>
          <a:p>
            <a:pPr>
              <a:buNone/>
            </a:pPr>
            <a:endParaRPr lang="cs-CZ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>
              <a:buNone/>
            </a:pPr>
            <a:r>
              <a:rPr lang="cs-CZ" b="1" dirty="0" smtClean="0">
                <a:solidFill>
                  <a:schemeClr val="bg2">
                    <a:lumMod val="25000"/>
                  </a:schemeClr>
                </a:solidFill>
              </a:rPr>
              <a:t>Týmové role</a:t>
            </a:r>
          </a:p>
          <a:p>
            <a:pPr>
              <a:buNone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B0F4B0-597A-4610-878B-894EDCF398E0}" type="slidenum">
              <a:rPr lang="cs-CZ" smtClean="0"/>
              <a:pPr>
                <a:defRPr/>
              </a:pPr>
              <a:t>26</a:t>
            </a:fld>
            <a:endParaRPr lang="cs-CZ"/>
          </a:p>
        </p:txBody>
      </p:sp>
      <p:pic>
        <p:nvPicPr>
          <p:cNvPr id="5" name="Picture 4" descr="Logo s UP c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802407"/>
            <a:ext cx="5752800" cy="1114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lačítko akce: Informace 5">
            <a:hlinkClick r:id="" action="ppaction://noaction" highlightClick="1"/>
          </p:cNvPr>
          <p:cNvSpPr/>
          <p:nvPr/>
        </p:nvSpPr>
        <p:spPr>
          <a:xfrm>
            <a:off x="1259632" y="3463727"/>
            <a:ext cx="541337" cy="541337"/>
          </a:xfrm>
          <a:prstGeom prst="actionButtonInformation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s-CZ"/>
          </a:p>
        </p:txBody>
      </p:sp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endParaRPr lang="cs-CZ" dirty="0" smtClean="0"/>
          </a:p>
          <a:p>
            <a:pPr>
              <a:buNone/>
            </a:pPr>
            <a:r>
              <a:rPr lang="cs-CZ" b="1" u="sng" cap="all" dirty="0" smtClean="0">
                <a:solidFill>
                  <a:schemeClr val="bg2">
                    <a:lumMod val="25000"/>
                  </a:schemeClr>
                </a:solidFill>
              </a:rPr>
              <a:t>Zpětná vazba</a:t>
            </a:r>
          </a:p>
          <a:p>
            <a:pPr>
              <a:buNone/>
            </a:pPr>
            <a:r>
              <a:rPr lang="cs-CZ" dirty="0" smtClean="0"/>
              <a:t>= je potvrzením toho, že naše komunikace probíhá správně</a:t>
            </a:r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r>
              <a:rPr lang="cs-CZ" b="1" dirty="0" smtClean="0">
                <a:solidFill>
                  <a:schemeClr val="bg2">
                    <a:lumMod val="25000"/>
                  </a:schemeClr>
                </a:solidFill>
              </a:rPr>
              <a:t>Žádejte zpětnou vazbu, kterou lze využít.</a:t>
            </a:r>
          </a:p>
          <a:p>
            <a:pPr>
              <a:buNone/>
            </a:pPr>
            <a:endParaRPr lang="cs-CZ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>
              <a:buNone/>
            </a:pPr>
            <a:r>
              <a:rPr lang="cs-CZ" b="1" dirty="0" smtClean="0">
                <a:solidFill>
                  <a:schemeClr val="bg2">
                    <a:lumMod val="25000"/>
                  </a:schemeClr>
                </a:solidFill>
              </a:rPr>
              <a:t>Poskytujte zpětnou vazbu, kterou lze využít.</a:t>
            </a:r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endParaRPr lang="cs-CZ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B0F4B0-597A-4610-878B-894EDCF398E0}" type="slidenum">
              <a:rPr lang="cs-CZ" smtClean="0"/>
              <a:pPr>
                <a:defRPr/>
              </a:pPr>
              <a:t>27</a:t>
            </a:fld>
            <a:endParaRPr lang="cs-CZ"/>
          </a:p>
        </p:txBody>
      </p:sp>
      <p:pic>
        <p:nvPicPr>
          <p:cNvPr id="5" name="Picture 4" descr="Logo s UP c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802407"/>
            <a:ext cx="5752800" cy="1114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lačítko akce: Dopředu nebo Další 5">
            <a:hlinkClick r:id="" action="ppaction://noaction" highlightClick="1"/>
          </p:cNvPr>
          <p:cNvSpPr/>
          <p:nvPr/>
        </p:nvSpPr>
        <p:spPr>
          <a:xfrm>
            <a:off x="7740352" y="5373216"/>
            <a:ext cx="720080" cy="720080"/>
          </a:xfrm>
          <a:prstGeom prst="actionButtonForwardNext">
            <a:avLst/>
          </a:prstGeom>
          <a:solidFill>
            <a:schemeClr val="bg2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endParaRPr lang="cs-CZ" dirty="0" smtClean="0"/>
          </a:p>
          <a:p>
            <a:pPr>
              <a:buNone/>
            </a:pPr>
            <a:r>
              <a:rPr lang="cs-CZ" b="1" u="sng" cap="all" dirty="0" smtClean="0">
                <a:solidFill>
                  <a:schemeClr val="bg2">
                    <a:lumMod val="25000"/>
                  </a:schemeClr>
                </a:solidFill>
              </a:rPr>
              <a:t>Komunikace s úřady</a:t>
            </a:r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r>
              <a:rPr lang="cs-CZ" b="1" dirty="0" smtClean="0">
                <a:solidFill>
                  <a:schemeClr val="bg2">
                    <a:lumMod val="25000"/>
                  </a:schemeClr>
                </a:solidFill>
              </a:rPr>
              <a:t>Status studenta</a:t>
            </a:r>
          </a:p>
          <a:p>
            <a:pPr>
              <a:buNone/>
            </a:pPr>
            <a:r>
              <a:rPr lang="cs-CZ" b="1" dirty="0" smtClean="0">
                <a:solidFill>
                  <a:schemeClr val="bg2">
                    <a:lumMod val="25000"/>
                  </a:schemeClr>
                </a:solidFill>
              </a:rPr>
              <a:t>Systém státní sociální podpory</a:t>
            </a:r>
          </a:p>
          <a:p>
            <a:pPr>
              <a:buNone/>
            </a:pPr>
            <a:r>
              <a:rPr lang="cs-CZ" dirty="0" smtClean="0"/>
              <a:t>Mám nárok na dávky z nemocenského pojištění?</a:t>
            </a:r>
          </a:p>
          <a:p>
            <a:pPr>
              <a:buNone/>
            </a:pPr>
            <a:endParaRPr lang="cs-CZ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>
              <a:buNone/>
            </a:pPr>
            <a:r>
              <a:rPr lang="cs-CZ" b="1" dirty="0" smtClean="0">
                <a:solidFill>
                  <a:schemeClr val="bg2">
                    <a:lumMod val="25000"/>
                  </a:schemeClr>
                </a:solidFill>
              </a:rPr>
              <a:t>Úřad práce </a:t>
            </a:r>
            <a:r>
              <a:rPr lang="cs-CZ" dirty="0" smtClean="0"/>
              <a:t>– co, kdy, kde a jak?</a:t>
            </a:r>
          </a:p>
          <a:p>
            <a:pPr>
              <a:buNone/>
            </a:pPr>
            <a:r>
              <a:rPr lang="cs-CZ" dirty="0" smtClean="0"/>
              <a:t>Mám nárok na podporu v nezaměstnanosti?</a:t>
            </a:r>
          </a:p>
          <a:p>
            <a:pPr>
              <a:buNone/>
            </a:pPr>
            <a:endParaRPr lang="cs-CZ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B0F4B0-597A-4610-878B-894EDCF398E0}" type="slidenum">
              <a:rPr lang="cs-CZ" smtClean="0"/>
              <a:pPr>
                <a:defRPr/>
              </a:pPr>
              <a:t>28</a:t>
            </a:fld>
            <a:endParaRPr lang="cs-CZ"/>
          </a:p>
        </p:txBody>
      </p:sp>
      <p:pic>
        <p:nvPicPr>
          <p:cNvPr id="5" name="Picture 4" descr="Logo s UP c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802407"/>
            <a:ext cx="5752800" cy="1114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 smtClean="0"/>
          </a:p>
          <a:p>
            <a:pPr algn="ctr">
              <a:buNone/>
            </a:pPr>
            <a:endParaRPr lang="cs-CZ" dirty="0" smtClean="0">
              <a:solidFill>
                <a:schemeClr val="bg2">
                  <a:lumMod val="50000"/>
                </a:schemeClr>
              </a:solidFill>
            </a:endParaRPr>
          </a:p>
          <a:p>
            <a:pPr algn="ctr">
              <a:buNone/>
            </a:pPr>
            <a:endParaRPr lang="cs-CZ" dirty="0" smtClean="0">
              <a:solidFill>
                <a:schemeClr val="bg2">
                  <a:lumMod val="50000"/>
                </a:schemeClr>
              </a:solidFill>
            </a:endParaRPr>
          </a:p>
          <a:p>
            <a:pPr algn="ctr">
              <a:buNone/>
            </a:pPr>
            <a:r>
              <a:rPr lang="cs-CZ" sz="4000" dirty="0" smtClean="0">
                <a:solidFill>
                  <a:schemeClr val="bg2">
                    <a:lumMod val="50000"/>
                  </a:schemeClr>
                </a:solidFill>
              </a:rPr>
              <a:t>Děkuji Vám za pozornost.</a:t>
            </a:r>
            <a:endParaRPr lang="cs-CZ" sz="40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4" name="Picture 4" descr="Logo s UP c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802407"/>
            <a:ext cx="5752800" cy="1114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B0F4B0-597A-4610-878B-894EDCF398E0}" type="slidenum">
              <a:rPr lang="cs-CZ" smtClean="0"/>
              <a:pPr>
                <a:defRPr/>
              </a:pPr>
              <a:t>29</a:t>
            </a:fld>
            <a:endParaRPr lang="cs-CZ"/>
          </a:p>
        </p:txBody>
      </p:sp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Tok">
  <a:themeElements>
    <a:clrScheme name="Tok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ok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etro">
    <a:dk1>
      <a:sysClr val="windowText" lastClr="000000"/>
    </a:dk1>
    <a:lt1>
      <a:sysClr val="window" lastClr="FFFFFF"/>
    </a:lt1>
    <a:dk2>
      <a:srgbClr val="4E5B6F"/>
    </a:dk2>
    <a:lt2>
      <a:srgbClr val="D6ECFF"/>
    </a:lt2>
    <a:accent1>
      <a:srgbClr val="7FD13B"/>
    </a:accent1>
    <a:accent2>
      <a:srgbClr val="EA157A"/>
    </a:accent2>
    <a:accent3>
      <a:srgbClr val="FEB80A"/>
    </a:accent3>
    <a:accent4>
      <a:srgbClr val="00ADDC"/>
    </a:accent4>
    <a:accent5>
      <a:srgbClr val="738AC8"/>
    </a:accent5>
    <a:accent6>
      <a:srgbClr val="1AB39F"/>
    </a:accent6>
    <a:hlink>
      <a:srgbClr val="EB8803"/>
    </a:hlink>
    <a:folHlink>
      <a:srgbClr val="5F7791"/>
    </a:folHlink>
  </a:clrScheme>
  <a:fontScheme name="Medián">
    <a:majorFont>
      <a:latin typeface="Tw Cen MT"/>
      <a:ea typeface=""/>
      <a:cs typeface=""/>
      <a:font script="Grek" typeface="Calibri"/>
      <a:font script="Cyrl" typeface="Calibri"/>
      <a:font script="Jpan" typeface="HGPｺﾞｼｯｸE"/>
      <a:font script="Hang" typeface="HY얕은샘물M"/>
      <a:font script="Hans" typeface="华文仿宋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Tw Cen MT"/>
      <a:ea typeface=""/>
      <a:cs typeface=""/>
      <a:font script="Grek" typeface="Calibri"/>
      <a:font script="Cyrl" typeface="Calibri"/>
      <a:font script="Jpan" typeface="HGPｺﾞｼｯｸE"/>
      <a:font script="Hang" typeface="HY얕은샘물M"/>
      <a:font script="Hans" typeface="华文仿宋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inorFont>
  </a:fontScheme>
  <a:fmtScheme name="Medián">
    <a:fillStyleLst>
      <a:solidFill>
        <a:schemeClr val="phClr"/>
      </a:solidFill>
      <a:solidFill>
        <a:schemeClr val="phClr">
          <a:tint val="50000"/>
        </a:schemeClr>
      </a:solidFill>
      <a:solidFill>
        <a:schemeClr val="phClr"/>
      </a:solidFill>
    </a:fillStyleLst>
    <a:lnStyleLst>
      <a:ln w="10000" cap="flat" cmpd="sng" algn="ctr">
        <a:solidFill>
          <a:schemeClr val="phClr"/>
        </a:solidFill>
        <a:prstDash val="solid"/>
      </a:ln>
      <a:ln w="19050" cap="flat" cmpd="sng" algn="ctr">
        <a:solidFill>
          <a:schemeClr val="phClr"/>
        </a:solidFill>
        <a:prstDash val="solid"/>
      </a:ln>
      <a:ln w="47625" cap="flat" cmpd="dbl" algn="ctr">
        <a:solidFill>
          <a:schemeClr val="phClr"/>
        </a:solidFill>
        <a:prstDash val="solid"/>
      </a:ln>
    </a:lnStyleLst>
    <a:effectStyleLst>
      <a:effectStyle>
        <a:effectLst>
          <a:outerShdw blurRad="38100" dist="30000" dir="5400000" rotWithShape="0">
            <a:srgbClr val="000000">
              <a:alpha val="45000"/>
            </a:srgbClr>
          </a:outerShdw>
        </a:effectLst>
      </a:effectStyle>
      <a:effectStyle>
        <a:effectLst>
          <a:outerShdw blurRad="38100" dist="30000" dir="5400000" rotWithShape="0">
            <a:srgbClr val="000000">
              <a:alpha val="45000"/>
            </a:srgbClr>
          </a:outerShdw>
        </a:effectLst>
      </a:effectStyle>
      <a:effectStyle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isometricTopDown" fov="0">
            <a:rot lat="0" lon="0" rev="0"/>
          </a:camera>
          <a:lightRig rig="balanced" dir="t">
            <a:rot lat="0" lon="0" rev="13800000"/>
          </a:lightRig>
        </a:scene3d>
        <a:sp3d extrusionH="12700" prstMaterial="plastic">
          <a:bevelT w="38100" h="25400" prst="softRound"/>
          <a:contourClr>
            <a:schemeClr val="phClr"/>
          </a:contourClr>
        </a:sp3d>
      </a:effectStyle>
    </a:effectStyleLst>
    <a:bgFillStyleLst>
      <a:solidFill>
        <a:schemeClr val="phClr"/>
      </a:solidFill>
      <a:blipFill>
        <a:blip xmlns:r="http://schemas.openxmlformats.org/officeDocument/2006/relationships" r:embed="rId1">
          <a:duotone>
            <a:schemeClr val="phClr">
              <a:shade val="90000"/>
              <a:satMod val="140000"/>
            </a:schemeClr>
            <a:schemeClr val="phClr">
              <a:satMod val="120000"/>
            </a:schemeClr>
          </a:duotone>
        </a:blip>
        <a:tile tx="0" ty="0" sx="100000" sy="100000" flip="none" algn="tl"/>
      </a:blipFill>
      <a:blipFill>
        <a:blip xmlns:r="http://schemas.openxmlformats.org/officeDocument/2006/relationships" r:embed="rId2">
          <a:duotone>
            <a:schemeClr val="phClr">
              <a:shade val="90000"/>
              <a:satMod val="140000"/>
            </a:schemeClr>
            <a:schemeClr val="phClr">
              <a:satMod val="120000"/>
            </a:schemeClr>
          </a:duotone>
        </a:blip>
        <a:tile tx="0" ty="0" sx="100000" sy="100000" flip="none" algn="tl"/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1162</TotalTime>
  <Words>720</Words>
  <Application>Microsoft Office PowerPoint</Application>
  <PresentationFormat>Předvádění na obrazovce (4:3)</PresentationFormat>
  <Paragraphs>277</Paragraphs>
  <Slides>29</Slides>
  <Notes>2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29</vt:i4>
      </vt:variant>
    </vt:vector>
  </HeadingPairs>
  <TitlesOfParts>
    <vt:vector size="30" baseType="lpstr">
      <vt:lpstr>Tok</vt:lpstr>
      <vt:lpstr>Snímek 1</vt:lpstr>
      <vt:lpstr>     Bez praxe do praxe I   Komunikace se  zaměstnavatelem   Ing. Radka Navrátilová   </vt:lpstr>
      <vt:lpstr>Snímek 3</vt:lpstr>
      <vt:lpstr>Snímek 4</vt:lpstr>
      <vt:lpstr>Snímek 5</vt:lpstr>
      <vt:lpstr>Snímek 6</vt:lpstr>
      <vt:lpstr>Snímek 7</vt:lpstr>
      <vt:lpstr>Snímek 8</vt:lpstr>
      <vt:lpstr>Snímek 9</vt:lpstr>
      <vt:lpstr>Snímek 10</vt:lpstr>
      <vt:lpstr>Snímek 11</vt:lpstr>
      <vt:lpstr>Snímek 12</vt:lpstr>
      <vt:lpstr>Snímek 13</vt:lpstr>
      <vt:lpstr>Snímek 14</vt:lpstr>
      <vt:lpstr>Snímek 15</vt:lpstr>
      <vt:lpstr>Snímek 16</vt:lpstr>
      <vt:lpstr>Snímek 17</vt:lpstr>
      <vt:lpstr>Snímek 18</vt:lpstr>
      <vt:lpstr>Snímek 19</vt:lpstr>
      <vt:lpstr>Snímek 20</vt:lpstr>
      <vt:lpstr>Snímek 21</vt:lpstr>
      <vt:lpstr>Snímek 22</vt:lpstr>
      <vt:lpstr>Snímek 23</vt:lpstr>
      <vt:lpstr>Snímek 24</vt:lpstr>
      <vt:lpstr> </vt:lpstr>
      <vt:lpstr>Snímek 26</vt:lpstr>
      <vt:lpstr>Snímek 27</vt:lpstr>
      <vt:lpstr>Snímek 28</vt:lpstr>
      <vt:lpstr>Snímek 29</vt:lpstr>
    </vt:vector>
  </TitlesOfParts>
  <Company>B.P.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Team</dc:creator>
  <cp:lastModifiedBy>Viktor</cp:lastModifiedBy>
  <cp:revision>148</cp:revision>
  <cp:lastPrinted>2015-04-16T08:42:06Z</cp:lastPrinted>
  <dcterms:created xsi:type="dcterms:W3CDTF">2011-01-09T18:45:26Z</dcterms:created>
  <dcterms:modified xsi:type="dcterms:W3CDTF">2016-04-28T20:15:15Z</dcterms:modified>
</cp:coreProperties>
</file>