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6"/>
  </p:notesMasterIdLst>
  <p:sldIdLst>
    <p:sldId id="257" r:id="rId2"/>
    <p:sldId id="360" r:id="rId3"/>
    <p:sldId id="361" r:id="rId4"/>
    <p:sldId id="258" r:id="rId5"/>
    <p:sldId id="259" r:id="rId6"/>
    <p:sldId id="260" r:id="rId7"/>
    <p:sldId id="358" r:id="rId8"/>
    <p:sldId id="356" r:id="rId9"/>
    <p:sldId id="362" r:id="rId10"/>
    <p:sldId id="359" r:id="rId11"/>
    <p:sldId id="351" r:id="rId12"/>
    <p:sldId id="352" r:id="rId13"/>
    <p:sldId id="354" r:id="rId14"/>
    <p:sldId id="353" r:id="rId15"/>
    <p:sldId id="355" r:id="rId16"/>
    <p:sldId id="261" r:id="rId17"/>
    <p:sldId id="336" r:id="rId18"/>
    <p:sldId id="363" r:id="rId19"/>
    <p:sldId id="337" r:id="rId20"/>
    <p:sldId id="364" r:id="rId21"/>
    <p:sldId id="365" r:id="rId22"/>
    <p:sldId id="366" r:id="rId23"/>
    <p:sldId id="341" r:id="rId24"/>
    <p:sldId id="339" r:id="rId25"/>
    <p:sldId id="340" r:id="rId26"/>
    <p:sldId id="338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263" r:id="rId37"/>
    <p:sldId id="264" r:id="rId38"/>
    <p:sldId id="265" r:id="rId39"/>
    <p:sldId id="268" r:id="rId40"/>
    <p:sldId id="269" r:id="rId41"/>
    <p:sldId id="270" r:id="rId42"/>
    <p:sldId id="271" r:id="rId43"/>
    <p:sldId id="272" r:id="rId44"/>
    <p:sldId id="273" r:id="rId45"/>
    <p:sldId id="274" r:id="rId46"/>
    <p:sldId id="275" r:id="rId47"/>
    <p:sldId id="276" r:id="rId48"/>
    <p:sldId id="277" r:id="rId49"/>
    <p:sldId id="278" r:id="rId50"/>
    <p:sldId id="279" r:id="rId51"/>
    <p:sldId id="280" r:id="rId52"/>
    <p:sldId id="281" r:id="rId53"/>
    <p:sldId id="367" r:id="rId54"/>
    <p:sldId id="368" r:id="rId55"/>
    <p:sldId id="282" r:id="rId56"/>
    <p:sldId id="283" r:id="rId57"/>
    <p:sldId id="284" r:id="rId58"/>
    <p:sldId id="285" r:id="rId59"/>
    <p:sldId id="286" r:id="rId60"/>
    <p:sldId id="287" r:id="rId61"/>
    <p:sldId id="288" r:id="rId62"/>
    <p:sldId id="289" r:id="rId63"/>
    <p:sldId id="290" r:id="rId64"/>
    <p:sldId id="291" r:id="rId65"/>
    <p:sldId id="292" r:id="rId66"/>
    <p:sldId id="293" r:id="rId67"/>
    <p:sldId id="294" r:id="rId68"/>
    <p:sldId id="295" r:id="rId69"/>
    <p:sldId id="296" r:id="rId70"/>
    <p:sldId id="297" r:id="rId71"/>
    <p:sldId id="298" r:id="rId72"/>
    <p:sldId id="299" r:id="rId73"/>
    <p:sldId id="300" r:id="rId74"/>
    <p:sldId id="301" r:id="rId75"/>
    <p:sldId id="302" r:id="rId76"/>
    <p:sldId id="303" r:id="rId77"/>
    <p:sldId id="304" r:id="rId78"/>
    <p:sldId id="305" r:id="rId79"/>
    <p:sldId id="306" r:id="rId80"/>
    <p:sldId id="307" r:id="rId81"/>
    <p:sldId id="308" r:id="rId82"/>
    <p:sldId id="309" r:id="rId83"/>
    <p:sldId id="310" r:id="rId84"/>
    <p:sldId id="311" r:id="rId85"/>
    <p:sldId id="312" r:id="rId86"/>
    <p:sldId id="313" r:id="rId87"/>
    <p:sldId id="314" r:id="rId88"/>
    <p:sldId id="315" r:id="rId89"/>
    <p:sldId id="316" r:id="rId90"/>
    <p:sldId id="317" r:id="rId91"/>
    <p:sldId id="318" r:id="rId92"/>
    <p:sldId id="319" r:id="rId93"/>
    <p:sldId id="320" r:id="rId94"/>
    <p:sldId id="328" r:id="rId9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0242E-A948-4F0B-A5FE-54FF50D2C412}" type="datetimeFigureOut">
              <a:rPr lang="cs-CZ" smtClean="0"/>
              <a:t>28.4.2016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32DE4-8C33-41A4-B2C0-9C1FCA0F92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44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718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718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F2E87A-F666-4804-9265-D7A1BEFF0F6C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56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F49CF-267B-453A-A62A-A3A05673E1F3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46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0BA08-B2C6-4E64-BEDA-F96CEE793A6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50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782A4-6A7C-4E72-8AAE-4D16CF6A2556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399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624CE-9D4B-4741-AA57-A6F5AC992A69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59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3DD53-6397-4EC4-87CC-63462E17F6F9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381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75D5-9CD6-425D-B3F8-31866AC286BB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2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39ECD-B02E-46A1-9E4D-AAAEBA69DA2A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21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ABD3C-AAD0-40C8-ABAD-DDC6732E6E54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552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121DA-A4B0-413E-AD73-0E6C76A4DF9D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0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CA776-C55B-4D70-B153-1A9E9A6F77A8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295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graf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40B73-F417-4EF5-A1D2-20196A00E902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892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676F0-169C-4FB5-9308-FCE139093D52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761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71463-769E-49E7-BD5B-6E656AEB2F5A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19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246CB6-7151-4A54-AD9D-C022D9F1AB1A}" type="slidenum">
              <a:rPr lang="cs-CZ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666699"/>
                </a:solidFill>
              </a:endParaRPr>
            </a:p>
          </p:txBody>
        </p:sp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666699"/>
                </a:solidFill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9999CC"/>
                </a:solidFill>
              </a:endParaRPr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666699"/>
                </a:solidFill>
              </a:endParaRPr>
            </a:p>
          </p:txBody>
        </p:sp>
        <p:sp>
          <p:nvSpPr>
            <p:cNvPr id="615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9999CC"/>
                </a:solidFill>
              </a:endParaRPr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6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6553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D94504-C123-42D4-BDAF-4B615A892B2C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1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620713"/>
            <a:ext cx="8532812" cy="720725"/>
          </a:xfrm>
        </p:spPr>
        <p:txBody>
          <a:bodyPr/>
          <a:lstStyle/>
          <a:p>
            <a:pPr eaLnBrk="1" hangingPunct="1"/>
            <a:r>
              <a:rPr lang="cs-CZ" altLang="cs-CZ" sz="2800" b="1" dirty="0" smtClean="0"/>
              <a:t>TIME MANAGEMENT = PRACOVNÍ ČAS ZAMĚSTNANCE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09416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cs-CZ" altLang="cs-CZ" sz="2400" b="1" dirty="0" smtClean="0"/>
              <a:t>=  ŘÍZENÍ SEBE SAMA V ČASE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400" b="1" dirty="0" smtClean="0"/>
              <a:t>K čemu slouží řízení času ?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b="1" dirty="0" smtClean="0"/>
              <a:t>Čím více času můžeme využít pro podstatné věci, tím lepší jsou výsledky.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b="1" dirty="0" smtClean="0"/>
              <a:t>To samozřejmě předpokládá, že umíte rozlišit podstatné a nepodstatné věci. A dále platí, že musíte využít svůj čas pro podstatné věci, a nepodstatným věcem věnovat tak málo času, jak jen to je možné.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b="1" dirty="0" smtClean="0"/>
              <a:t>Mnoho lidí prohlašuje, že nedostatek času je velký problém, dokud nezjistí, že to není problém, ale </a:t>
            </a:r>
            <a:r>
              <a:rPr lang="cs-CZ" altLang="cs-CZ" sz="2400" b="1" dirty="0" err="1" smtClean="0"/>
              <a:t>PŘíZNAK</a:t>
            </a:r>
            <a:r>
              <a:rPr lang="cs-CZ" altLang="cs-CZ" sz="2400" b="1" dirty="0" smtClean="0"/>
              <a:t>. Příznak, že chybí :  cíle, určení priorit a dobré plánování.</a:t>
            </a:r>
            <a:r>
              <a:rPr lang="cs-CZ" altLang="cs-CZ" sz="2400" dirty="0" smtClean="0"/>
              <a:t> </a:t>
            </a:r>
            <a:endParaRPr lang="cs-CZ" altLang="cs-CZ" sz="2400" b="1" dirty="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cs-CZ" altLang="cs-CZ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6608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PROČ MÁME PROBLÉMY S ČASEM ? 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Chybí nám znalosti a dovednosti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Držíme se škodlivých názorů a předsudků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Máme pevně zakořeněné zlozvyky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3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/>
              <a:t>PROČ SE UČIT PRÁCI S ČASEM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400" dirty="0" smtClean="0"/>
              <a:t>Zvyšujeme si tím tržní hodnotu (firmy potřebují kvalitní a efektivní lidi)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dirty="0" smtClean="0"/>
              <a:t>Systémy ve firmách jsou striktní, rychle se mění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dirty="0" smtClean="0"/>
              <a:t>Nejde jen o naši odbornost, musíme umět řídit sami sebe, rozhodovat se, zvládat práci, úkoly v čase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dirty="0" smtClean="0"/>
              <a:t>Rychlý vývoj technologie – naše vrozené „vnitřní vybavení“ je nedostačující, musíme pracovat sami na sobě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421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6656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0F267D3-CB7D-4A3F-ACAC-A02F150C6463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TYPICKÉ ZNAKY ŠPATNÉHO TIME MANAGEMENTU</a:t>
            </a:r>
            <a:endParaRPr lang="en-GB" altLang="cs-CZ" sz="3200" b="1" smtClean="0"/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6085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Neustále přetížený program, častá práce po večerech, víkendech, sotva čas na dovolenou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Neschopnost plnit termíny, stálé zpoždění, neustálý pocit, že je třeba něco stihnout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Ukvapená rozhodnutí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Strach delegovat práci nebo akceptovat iniciativu jiných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Neschopnost odmítnout nový úkol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Dlouhý seznam lidí, kteří čekají na schůzku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Neustálé „hašení“, denní řešení krizí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Perfekcionismus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Stres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Málo času na rodinu, společenské události, zábavu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Pocit, že nemáte situaci pod kontrolou</a:t>
            </a:r>
            <a:endParaRPr lang="en-GB" altLang="cs-CZ" sz="2000" smtClean="0"/>
          </a:p>
        </p:txBody>
      </p:sp>
    </p:spTree>
    <p:extLst>
      <p:ext uri="{BB962C8B-B14F-4D97-AF65-F5344CB8AC3E}">
        <p14:creationId xmlns:p14="http://schemas.microsoft.com/office/powerpoint/2010/main" val="407970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6758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DFC6684-D6FD-4CEA-A25B-522A2791E07D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ÚKOL PRO VÁS ?</a:t>
            </a:r>
            <a:endParaRPr lang="en-GB" altLang="cs-CZ" sz="3200" b="1" smtClean="0"/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cs-CZ" altLang="cs-CZ" smtClean="0"/>
              <a:t>Zkuste napsat alespoň 3 nejkritičtější znaky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cs-CZ" altLang="cs-CZ" smtClean="0"/>
              <a:t>vašeho hospodaření s časem- Time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cs-CZ" altLang="cs-CZ" smtClean="0"/>
              <a:t>managementu. </a:t>
            </a:r>
            <a:endParaRPr lang="en-GB" altLang="cs-CZ" smtClean="0"/>
          </a:p>
        </p:txBody>
      </p:sp>
    </p:spTree>
    <p:extLst>
      <p:ext uri="{BB962C8B-B14F-4D97-AF65-F5344CB8AC3E}">
        <p14:creationId xmlns:p14="http://schemas.microsoft.com/office/powerpoint/2010/main" val="50124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6861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3722948-73C7-42BB-890A-02926C6781B7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953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VÝHODY DŮSLEDNÉHO TIME MNG.</a:t>
            </a:r>
            <a:endParaRPr lang="cs-CZ" altLang="cs-CZ" sz="3200" smtClean="0"/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Soustředění se na podstatné věci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Rozlišení mezi důležitými a méně důležitými procesy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Menší plýtvání časem na </a:t>
            </a:r>
            <a:r>
              <a:rPr lang="cs-CZ" altLang="cs-CZ" sz="2000" b="1" dirty="0" smtClean="0"/>
              <a:t>podružnosti, lepší organizace vlastní práce</a:t>
            </a:r>
            <a:endParaRPr lang="cs-CZ" altLang="cs-CZ" sz="2000" b="1" dirty="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Odstranění zapomnětlivosti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Lepší rozhodování o stanovení priorit a o delegování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Snížení a ovládnutí rušivých vlivů a přerušování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Snížení stresu a nervového napětí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Nepanikaření při nepředvídatelných událostech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Každodenní plánování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Pořádek v denní průběhu událostí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Přehled a jasnost denních požadavků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Lepší naladění na příští pracovní den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Pocity úspěchu na konci dne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Větší spokojenost a motivace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000" b="1" dirty="0" smtClean="0"/>
              <a:t>Zvyšování vlastní výkonnosti</a:t>
            </a:r>
          </a:p>
        </p:txBody>
      </p:sp>
    </p:spTree>
    <p:extLst>
      <p:ext uri="{BB962C8B-B14F-4D97-AF65-F5344CB8AC3E}">
        <p14:creationId xmlns:p14="http://schemas.microsoft.com/office/powerpoint/2010/main" val="204061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7475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A68CF9-F669-4B39-B0DD-0241B89AB42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CÍLE</a:t>
            </a:r>
            <a:endParaRPr lang="en-GB" altLang="cs-CZ" sz="3200" b="1" smtClean="0"/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83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Princip hospodaření s časem vychází z toho, že jsme schopni si stanovit určité životní cíle.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Cíl musí </a:t>
            </a:r>
            <a:r>
              <a:rPr lang="cs-CZ" altLang="cs-CZ" sz="2800" b="1" smtClean="0"/>
              <a:t>být „SMART“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b="1" smtClean="0"/>
              <a:t>S = specifický </a:t>
            </a:r>
            <a:r>
              <a:rPr lang="cs-CZ" altLang="cs-CZ" sz="2400" i="1" smtClean="0"/>
              <a:t>(víme přesně, co se má dělat, jaké jsou pravomoci a odpovědnosti k danému úkolu)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b="1" smtClean="0"/>
              <a:t>M = měřitelný </a:t>
            </a:r>
            <a:r>
              <a:rPr lang="cs-CZ" altLang="cs-CZ" sz="2400" i="1" smtClean="0"/>
              <a:t>(musí být zadán tak, aby bylo možné rozhodnout, zda byl splněn)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b="1" smtClean="0"/>
              <a:t>A = akceptovatelný </a:t>
            </a:r>
            <a:r>
              <a:rPr lang="cs-CZ" altLang="cs-CZ" sz="2400" i="1" smtClean="0"/>
              <a:t>(ten, kdo je bude plnit, má o něj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cs-CZ" altLang="cs-CZ" sz="2400" i="1" smtClean="0"/>
              <a:t>	zájem)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b="1" smtClean="0"/>
              <a:t>R = splnitelný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b="1" smtClean="0"/>
              <a:t>T = termínovaný </a:t>
            </a:r>
            <a:r>
              <a:rPr lang="cs-CZ" altLang="cs-CZ" sz="2400" smtClean="0"/>
              <a:t>(je určen termín, do kdy má být úkol splněn)</a:t>
            </a:r>
            <a:endParaRPr lang="cs-CZ" altLang="cs-CZ" sz="2400" b="1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GB" altLang="cs-CZ" sz="2800" smtClean="0"/>
          </a:p>
        </p:txBody>
      </p:sp>
    </p:spTree>
    <p:extLst>
      <p:ext uri="{BB962C8B-B14F-4D97-AF65-F5344CB8AC3E}">
        <p14:creationId xmlns:p14="http://schemas.microsoft.com/office/powerpoint/2010/main" val="35612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576"/>
          </a:xfrm>
        </p:spPr>
        <p:txBody>
          <a:bodyPr/>
          <a:lstStyle/>
          <a:p>
            <a:r>
              <a:rPr lang="cs-CZ" sz="3200" b="1" dirty="0" smtClean="0"/>
              <a:t>CÍLE MOTIVUJÍ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82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JASNÉ CÍLE = DOSAŽENÍ ÚSPĚCHŮ, VYNIKAJÍCÍCH VÝSLEDKŮ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JAKÉ MÁM PROFESNÍ CÍLE 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Jaké mám duševní cíle ? (jaké dovednosti se chci naučit)?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Jaké mám rodinné či sociální cíle 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Jaké mám finanční cíle ? 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4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STANOVOVÁNÍ CÍLŮ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STANOVTE SI NÁROČNÉ A REÁLNÉ CÍLE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NESTANOVUJTE SI PŘÍLIŠ MNOHO CÍLŮ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NESTANOVUJTE SI POUZE JEDINÝ CÍL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STANOVTE SI MĚŘITELNÉ CÍLE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K DLOUHODÝM CÍLŮM SI STANOVTE DÍLČÍ POSTUPOVÉ CÍLE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465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7577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CF3D981-D7BB-46B0-900B-EF5F9FB7F4C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10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ÚKOL PRO VÁS ?</a:t>
            </a:r>
            <a:endParaRPr lang="en-GB" altLang="cs-CZ" sz="3200" b="1" smtClean="0"/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45339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cs-CZ" altLang="cs-CZ" smtClean="0"/>
              <a:t>Navrhněte si vlastní CÍL. 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mtClean="0"/>
              <a:t>1. Kde začnu ? a čeho bych chtěl/a během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mtClean="0"/>
              <a:t>    měsíce/roku dosáhnout ?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mtClean="0"/>
              <a:t>2. Kdy se tam dostanu ? 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mtClean="0"/>
              <a:t>3. Co musím udělat, abych dosáhl vytýčeného cíle ? 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mtClean="0"/>
              <a:t>4. Které konkrétní aktivity a opatření jsou nutné pro dosažení cíle ? </a:t>
            </a:r>
            <a:endParaRPr lang="en-GB" altLang="cs-CZ" smtClean="0"/>
          </a:p>
        </p:txBody>
      </p:sp>
    </p:spTree>
    <p:extLst>
      <p:ext uri="{BB962C8B-B14F-4D97-AF65-F5344CB8AC3E}">
        <p14:creationId xmlns:p14="http://schemas.microsoft.com/office/powerpoint/2010/main" val="374753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/>
              <a:t>NAJDĚTE ŽIVOTNÍ ROVNOVÁHU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82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ŠPIČKOVÝ VÝKON = ŽIVOT V ROVNOVÁZE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Co nebo kdo mě dostává pod tlak ?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(kolega, podřízený, partner, pracovní situace, finanční situace, nemoc, příliš mnoho úkolů)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>
                <a:solidFill>
                  <a:srgbClr val="000000"/>
                </a:solidFill>
              </a:rPr>
              <a:t>PRACOVNÍ ČAS ZAMĚSTNANCE</a:t>
            </a: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67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/>
              <a:t>ŽIVOTNÍ ROLE V ROVNOVÁZE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10608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4 oblasti pro spokojený život 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Zaměstnání/škola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Partner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Smysl života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Vlastní osoba (sport, koníčky, osobní rozvoj)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81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/>
              <a:t>NESTAŽTE SE PLNIT VÍC NEŽ 7 ŽIVOTNÍCH ROLÍ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NADŘÍZENÝ, KOLEGA, PODŘÍZENÝ, VEDOUCÍ ODDĚLENÍ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DCERA, SYN, PŘÍTEL, MANŽELKA, OTEC, BABIČKA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VEDOUCÍ SPORTOVNÍHO ODDÍLU, DOBROVOLNÝ HASIČ, FOTBALISTA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800" i="1" dirty="0" smtClean="0"/>
              <a:t>SESTAVTE SI SVŮJ VELKÝ PLÁN (15 MINUT), 1X ROČNĚ AKTUALIZUJTE </a:t>
            </a:r>
            <a:endParaRPr lang="cs-CZ" sz="2800" i="1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576064"/>
          </a:xfrm>
        </p:spPr>
        <p:txBody>
          <a:bodyPr/>
          <a:lstStyle/>
          <a:p>
            <a:r>
              <a:rPr lang="cs-CZ" sz="3200" b="1" dirty="0" smtClean="0"/>
              <a:t>SESTAVTE SI SVŮJ VELKÝ PLÁN</a:t>
            </a:r>
            <a:endParaRPr lang="cs-CZ" sz="3200" b="1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058733"/>
              </p:ext>
            </p:extLst>
          </p:nvPr>
        </p:nvGraphicFramePr>
        <p:xfrm>
          <a:off x="395536" y="1180812"/>
          <a:ext cx="8229600" cy="567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cs-CZ" dirty="0" smtClean="0"/>
                        <a:t>Životní role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(Životní) cíl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Roční</a:t>
                      </a:r>
                      <a:r>
                        <a:rPr lang="cs-CZ" baseline="0" dirty="0" smtClean="0"/>
                        <a:t> cíl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1. PROJEKTOVÝ MANAŽER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STÁT SE VEDOUCÍM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ÚSPĚŠNĚ DOKONČIT PROJEKT, PŘIPRAVIT METODICKÝ</a:t>
                      </a:r>
                      <a:r>
                        <a:rPr lang="cs-CZ" baseline="0" dirty="0" smtClean="0"/>
                        <a:t> POKYN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2. ČLENKA  ŠKODNÍ</a:t>
                      </a:r>
                      <a:r>
                        <a:rPr lang="cs-CZ" baseline="0" dirty="0" smtClean="0"/>
                        <a:t> KOMISE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DALŠÍ VĚDOMOSTI Z OBLASTI EVIDENCE</a:t>
                      </a:r>
                      <a:r>
                        <a:rPr lang="cs-CZ" baseline="0" dirty="0" smtClean="0"/>
                        <a:t> MAJETKU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VÍKENDOVÝ SEMINÁŘ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3. MANŽELKA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STRÁVIT SPOLEČNĚ PŘÍJEMNÝ ČAS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SPOLEČNÁ</a:t>
                      </a:r>
                      <a:r>
                        <a:rPr lang="cs-CZ" baseline="0" dirty="0" smtClean="0"/>
                        <a:t> CESTA  DO CALÁBRIE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4. MATKA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PODPOROVAT</a:t>
                      </a:r>
                      <a:r>
                        <a:rPr lang="cs-CZ" baseline="0" dirty="0" smtClean="0"/>
                        <a:t> DĚTI DLE JEJICH VLOH/NADÁNÍ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POMÁHAT</a:t>
                      </a:r>
                      <a:r>
                        <a:rPr lang="cs-CZ" baseline="0" dirty="0" smtClean="0"/>
                        <a:t> SYNOVI S VÝUKOU AJ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5. CVIČITELKA</a:t>
                      </a:r>
                      <a:r>
                        <a:rPr lang="cs-CZ" baseline="0" dirty="0" smtClean="0"/>
                        <a:t> PILLATES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VĚNOVAT SE AKTIVNĚ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1X TÝDNĚ ABSOLVOVAT</a:t>
                      </a:r>
                      <a:r>
                        <a:rPr lang="cs-CZ" baseline="0" dirty="0" smtClean="0"/>
                        <a:t> 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6. ZAHRADNÍK-AMATÉR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PĚSTOVAT</a:t>
                      </a:r>
                      <a:r>
                        <a:rPr lang="cs-CZ" baseline="0" dirty="0" smtClean="0"/>
                        <a:t> EKOLOGICKOU ZELENINU A OVOCE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SKLIDIT 2 KG</a:t>
                      </a:r>
                      <a:r>
                        <a:rPr lang="cs-CZ" baseline="0" dirty="0" smtClean="0"/>
                        <a:t> ČESNEKU, RAJČATA, PAPRIKY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04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080120"/>
          </a:xfrm>
        </p:spPr>
        <p:txBody>
          <a:bodyPr/>
          <a:lstStyle/>
          <a:p>
            <a:r>
              <a:rPr lang="cs-CZ" sz="3600" b="1" dirty="0" smtClean="0"/>
              <a:t>PRAKTICKÉ TIPY		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82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Formulujte si svou životní vizi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Méně je mnohdy více! Nesnažte se nasadit příliš mnoho rolí!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1x ročně zrevidujte svůj velký plán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Plánujte si čas na své životní priority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Mějte odvahu změnit příliš vysoké nebo špatné </a:t>
            </a:r>
            <a:r>
              <a:rPr lang="cs-CZ" smtClean="0"/>
              <a:t>životní cíle. </a:t>
            </a:r>
            <a:endParaRPr lang="cs-CZ" dirty="0" smtClean="0"/>
          </a:p>
          <a:p>
            <a:pPr>
              <a:buFont typeface="Wingdings" panose="05000000000000000000" pitchFamily="2" charset="2"/>
              <a:buChar char="§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83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6963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ECDA705-E8D4-4762-94D1-F079927DA7B5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16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PLÁNOVÁNÍ </a:t>
            </a:r>
            <a:endParaRPr lang="en-GB" altLang="cs-CZ" sz="3200" b="1" smtClean="0"/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6704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cs-CZ" altLang="cs-CZ" sz="2800" b="1" dirty="0" smtClean="0"/>
              <a:t>PROČ PLÁNOVAT ?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altLang="cs-CZ" sz="2400" b="1" dirty="0" smtClean="0"/>
              <a:t>ČÍM LÉPE SI CELOU VĚC NAPLÁNUJEME, TÍM VÍCE ČASU UŠETŘÍME PŘI REALIZACI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altLang="cs-CZ" sz="2400" b="1" dirty="0" smtClean="0"/>
              <a:t>DÍKY KVALITNÍMU PLÁNOVÁNÍ KLESÁ CHYBOVOST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cs-CZ" altLang="cs-CZ" sz="2800" b="1" dirty="0" smtClean="0"/>
              <a:t>PROČ PLÁNOVAT PÍSEMNĚ ?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altLang="cs-CZ" sz="2400" dirty="0" smtClean="0"/>
              <a:t>NA NIC NEZAPOMENEME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altLang="cs-CZ" sz="2400" dirty="0" smtClean="0"/>
              <a:t>UZAVŘETE SE SEBOU „DOHODU“ A POŽADOVANÉ VĚCI TAKY UDĚLÁTE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altLang="cs-CZ" sz="2400" dirty="0" smtClean="0"/>
              <a:t>ZPĚTNÁ KONTROLA</a:t>
            </a:r>
            <a:endParaRPr lang="en-GB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362520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/>
              <a:t>ZÁKLADNÍ PRAVIDLA PLÁNOVÁNÍ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106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NIKDY NE BEZ TERMÍNU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VŽDY PÍSEMNĚ ZAZNAMENAT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AKTIVITY, ÚKOLY A TERMÍNY ZNAČIT DO DIÁŘE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3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PROČ PLÁNOVAT PÍSEMNĚ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Mizí stres ze zapomínání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Věci jsou pojmenované a začíná pracovat podvědomí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Když něco naplánujeme, jsme srozuměni s tím, že to uděláme – zvládneme = VÝZVA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Víme konkrétně, co máme dělat a snadněji odmítáme podružnosti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067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KOLIK ČASU SI NAPLÁNOVAT?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106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800" dirty="0" smtClean="0"/>
              <a:t>PLÁNUJTE JEN NA URČITOU ČÁST SVÉ PRACOVNÍ </a:t>
            </a:r>
            <a:r>
              <a:rPr lang="cs-CZ" sz="2800" dirty="0" smtClean="0"/>
              <a:t>DOBY, AKTIVITY DŮLEŽITÉ A  NALÉHAVÉ </a:t>
            </a:r>
            <a:r>
              <a:rPr lang="cs-CZ" sz="2800" b="1" dirty="0" smtClean="0">
                <a:solidFill>
                  <a:srgbClr val="FF0000"/>
                </a:solidFill>
              </a:rPr>
              <a:t>(60</a:t>
            </a:r>
            <a:r>
              <a:rPr lang="cs-CZ" sz="2800" b="1" dirty="0" smtClean="0">
                <a:solidFill>
                  <a:srgbClr val="FF0000"/>
                </a:solidFill>
              </a:rPr>
              <a:t>%)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800" dirty="0" smtClean="0"/>
              <a:t>ZBYTEK </a:t>
            </a:r>
            <a:r>
              <a:rPr lang="cs-CZ" sz="2800" dirty="0" smtClean="0"/>
              <a:t>NA NAHODILÉ, NEPŘEDPOKLÁDANÉ ČINNOSTI </a:t>
            </a:r>
            <a:r>
              <a:rPr lang="cs-CZ" sz="2800" b="1" dirty="0" smtClean="0">
                <a:solidFill>
                  <a:srgbClr val="FF0000"/>
                </a:solidFill>
              </a:rPr>
              <a:t>(20%) </a:t>
            </a:r>
            <a:r>
              <a:rPr lang="cs-CZ" sz="2800" dirty="0" smtClean="0"/>
              <a:t>(VYRUŠENÍ</a:t>
            </a:r>
            <a:r>
              <a:rPr lang="cs-CZ" sz="2800" dirty="0" smtClean="0"/>
              <a:t>, ČASOVÍ ŽROUTI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417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VÝKONNOST V PRŮBĚHU TÝDNE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800" dirty="0" smtClean="0"/>
              <a:t>12 % PRÁCE VYKONÁVÁME V PONDĚLÍ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800" dirty="0" smtClean="0"/>
              <a:t>23 % PRÁCE V ÚTERÝ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800" dirty="0" smtClean="0"/>
              <a:t>40 % PRÁCE VE STŘEDU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800" dirty="0" smtClean="0"/>
              <a:t>20% PRÁCE VE  ČTVRTEK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800" dirty="0" smtClean="0"/>
              <a:t>5 %  PRÁCE V PÁTEK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321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PLÁNŮ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DLOUHODOBÉ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ROČNÍ A KVARTÁLNÍ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MĚSÍČNÍ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TÝDENNÍ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DENNÍ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37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99592"/>
          </a:xfrm>
        </p:spPr>
        <p:txBody>
          <a:bodyPr/>
          <a:lstStyle/>
          <a:p>
            <a:r>
              <a:rPr lang="cs-CZ" sz="3200" b="1" dirty="0" smtClean="0"/>
              <a:t>VÝZNAM TÝDENNÍHO PLÁNU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238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400" b="1" dirty="0" smtClean="0">
                <a:solidFill>
                  <a:srgbClr val="FF0000"/>
                </a:solidFill>
              </a:rPr>
              <a:t>Zmizí stres a frustrace</a:t>
            </a:r>
            <a:r>
              <a:rPr lang="cs-CZ" sz="2400" dirty="0" smtClean="0"/>
              <a:t>… když něco nestihneme, víme, že to přesuneme… větší flexibilita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b="1" dirty="0" smtClean="0">
                <a:solidFill>
                  <a:srgbClr val="FF0000"/>
                </a:solidFill>
              </a:rPr>
              <a:t>Týden přehledně a jednoduše zaznamenán </a:t>
            </a:r>
            <a:r>
              <a:rPr lang="cs-CZ" sz="2400" dirty="0" smtClean="0"/>
              <a:t>: uvidíme vše na jednom papíře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dirty="0" smtClean="0"/>
              <a:t>Jsme </a:t>
            </a:r>
            <a:r>
              <a:rPr lang="cs-CZ" sz="2400" b="1" dirty="0" smtClean="0">
                <a:solidFill>
                  <a:srgbClr val="FF0000"/>
                </a:solidFill>
              </a:rPr>
              <a:t>připraveni na krizové události</a:t>
            </a:r>
            <a:r>
              <a:rPr lang="cs-CZ" sz="2400" dirty="0" smtClean="0"/>
              <a:t>.. Víme, co můžeme přesunout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b="1" dirty="0" smtClean="0">
                <a:solidFill>
                  <a:srgbClr val="FF0000"/>
                </a:solidFill>
              </a:rPr>
              <a:t>Rovnováha</a:t>
            </a:r>
            <a:r>
              <a:rPr lang="cs-CZ" sz="2400" dirty="0" smtClean="0"/>
              <a:t> mezi prací a osobním životem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b="1" dirty="0" smtClean="0">
                <a:solidFill>
                  <a:srgbClr val="FF0000"/>
                </a:solidFill>
              </a:rPr>
              <a:t>Lepší koordinace </a:t>
            </a:r>
            <a:r>
              <a:rPr lang="cs-CZ" sz="2400" dirty="0" smtClean="0"/>
              <a:t>týmové práce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dirty="0" smtClean="0"/>
              <a:t>Víme, co jsme </a:t>
            </a:r>
            <a:r>
              <a:rPr lang="cs-CZ" sz="2400" b="1" dirty="0" smtClean="0">
                <a:solidFill>
                  <a:srgbClr val="FF0000"/>
                </a:solidFill>
              </a:rPr>
              <a:t>zvládli</a:t>
            </a:r>
            <a:r>
              <a:rPr lang="cs-CZ" sz="2400" dirty="0" smtClean="0"/>
              <a:t> a máme z toho </a:t>
            </a:r>
            <a:r>
              <a:rPr lang="cs-CZ" sz="2400" b="1" dirty="0" smtClean="0">
                <a:solidFill>
                  <a:srgbClr val="FF0000"/>
                </a:solidFill>
              </a:rPr>
              <a:t>dobrý pocit</a:t>
            </a:r>
            <a:endParaRPr lang="cs-CZ" sz="2400" b="1" dirty="0">
              <a:solidFill>
                <a:srgbClr val="FF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89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576"/>
          </a:xfrm>
        </p:spPr>
        <p:txBody>
          <a:bodyPr/>
          <a:lstStyle/>
          <a:p>
            <a:r>
              <a:rPr lang="cs-CZ" sz="3200" b="1" dirty="0" smtClean="0"/>
              <a:t>TÝDENNÍ PLÁNOVÁNÍ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986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b="1" dirty="0" smtClean="0"/>
              <a:t>PRINCIP OBLÁZKŮ </a:t>
            </a:r>
            <a:r>
              <a:rPr lang="cs-CZ" dirty="0" smtClean="0"/>
              <a:t>(džbán ze 40 % naplněný vodou, na dno sypete jemný písek, pak drobné oblázky a nakonec potřebujete dostat velké kameny, ale voda jež přetéká)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Do džbánu vložte velké kameny (priority A, B 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Pak se zabývejte menšími, drobnými úkoly (C,D)..psaní e-mailu, telefonáty</a:t>
            </a:r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02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83568"/>
          </a:xfrm>
        </p:spPr>
        <p:txBody>
          <a:bodyPr/>
          <a:lstStyle/>
          <a:p>
            <a:r>
              <a:rPr lang="cs-CZ" sz="3600" b="1" dirty="0" smtClean="0"/>
              <a:t>JAK NA DENNÍ PLÁNOVÁNÍ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4546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SKŘIVANI X SOVY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VÝKONNOSTNÍ KŘIVKA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ÚTLUM PO OBĚDĚ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PLÁNUJTE ÚKOLY NA KAŽDÝ DEN PŘEDCHOZÍ VEČER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PŘIŘAĎTE K JEDNOTLIVÝM DENNÍM ÚKOLŮM PRIORITY (A-D)</a:t>
            </a:r>
          </a:p>
          <a:p>
            <a:pPr>
              <a:buFont typeface="Wingdings" panose="05000000000000000000" pitchFamily="2" charset="2"/>
              <a:buChar char="q"/>
            </a:pPr>
            <a:endParaRPr lang="cs-CZ" dirty="0" smtClean="0"/>
          </a:p>
          <a:p>
            <a:pPr>
              <a:buFont typeface="Wingdings" panose="05000000000000000000" pitchFamily="2" charset="2"/>
              <a:buChar char="q"/>
            </a:pPr>
            <a:endParaRPr lang="cs-CZ" dirty="0" smtClean="0"/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476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83568"/>
          </a:xfrm>
        </p:spPr>
        <p:txBody>
          <a:bodyPr/>
          <a:lstStyle/>
          <a:p>
            <a:r>
              <a:rPr lang="cs-CZ" sz="3200" b="1" dirty="0" smtClean="0"/>
              <a:t>DENNÍ SEZNAM ÚKOLŮ</a:t>
            </a:r>
            <a:endParaRPr lang="cs-CZ" sz="3200" b="1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31285"/>
              </p:ext>
            </p:extLst>
          </p:nvPr>
        </p:nvGraphicFramePr>
        <p:xfrm>
          <a:off x="457200" y="1484313"/>
          <a:ext cx="8229600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ÚKOL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VYŘÍZENO ? 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Rezervovat</a:t>
                      </a:r>
                      <a:r>
                        <a:rPr lang="cs-CZ" baseline="0" dirty="0" smtClean="0"/>
                        <a:t> místnost pro kontrolu TAČR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Připravit</a:t>
                      </a:r>
                      <a:r>
                        <a:rPr lang="cs-CZ" baseline="0" dirty="0" smtClean="0"/>
                        <a:t> podklady k fakturacím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Připravit podklady</a:t>
                      </a:r>
                      <a:r>
                        <a:rPr lang="cs-CZ" baseline="0" dirty="0" smtClean="0"/>
                        <a:t> na poradu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Vystavit</a:t>
                      </a:r>
                      <a:r>
                        <a:rPr lang="cs-CZ" baseline="0" dirty="0" smtClean="0"/>
                        <a:t> ubytovací dekret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Odvést</a:t>
                      </a:r>
                      <a:r>
                        <a:rPr lang="cs-CZ" baseline="0" dirty="0" smtClean="0"/>
                        <a:t> tržby do pokladny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Zkontrolovat</a:t>
                      </a:r>
                      <a:r>
                        <a:rPr lang="cs-CZ" baseline="0" dirty="0" smtClean="0"/>
                        <a:t> životopisy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Zavolat</a:t>
                      </a:r>
                      <a:r>
                        <a:rPr lang="cs-CZ" baseline="0" dirty="0" smtClean="0"/>
                        <a:t> na MŠMT ohledně podstatné změny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Plus 8"/>
          <p:cNvSpPr/>
          <p:nvPr/>
        </p:nvSpPr>
        <p:spPr bwMode="auto">
          <a:xfrm>
            <a:off x="6516216" y="1971328"/>
            <a:ext cx="576064" cy="457200"/>
          </a:xfrm>
          <a:prstGeom prst="mathPlu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22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576"/>
          </a:xfrm>
        </p:spPr>
        <p:txBody>
          <a:bodyPr/>
          <a:lstStyle/>
          <a:p>
            <a:r>
              <a:rPr lang="cs-CZ" sz="3600" b="1" dirty="0" smtClean="0"/>
              <a:t>TICHÁ HODINKA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4546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DOBA, KDY SE NENECHÁTE VYRUŠOVAT SVÝMI KOLEGY (BRZY RÁNO NEBO PO OBĚDĚ)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MINIMÁLNĚ 1 HODINA DENNĚ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INFORMUJTE SVÉ KOLEGY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24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99592"/>
          </a:xfrm>
        </p:spPr>
        <p:txBody>
          <a:bodyPr/>
          <a:lstStyle/>
          <a:p>
            <a:r>
              <a:rPr lang="cs-CZ" sz="3600" b="1" dirty="0" smtClean="0"/>
              <a:t>PRÁCE S KONTROLNÍMI SEZNAMY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82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Šetří čas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Snižují riziko chyby (u opakujících postupů nemusíte vždy znovu přemýšlet)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Můžete stále něco zlepšovat, optimalizovat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Šetří čas namísto dlouhého vysvětlování</a:t>
            </a:r>
          </a:p>
          <a:p>
            <a:pPr>
              <a:buFont typeface="Wingdings" panose="05000000000000000000" pitchFamily="2" charset="2"/>
              <a:buChar char="q"/>
            </a:pPr>
            <a:endParaRPr lang="cs-CZ" dirty="0" smtClean="0"/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21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99592"/>
          </a:xfrm>
        </p:spPr>
        <p:txBody>
          <a:bodyPr/>
          <a:lstStyle/>
          <a:p>
            <a:r>
              <a:rPr lang="cs-CZ" sz="3200" b="1" dirty="0" smtClean="0"/>
              <a:t>JAK SI PŘIPRAVIT KONTROLNÍ SEZNAMY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106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SEPÍŠÍ SI VŠECHNY NEZBYTNÉ KROKY K REALIZACI ÚKOLU VE SMYSLUPLNÉM POŘADÍ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CO NEJKONKRETNĚJI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DOKONČENÉ KROKY POSTUPNĚ ZATRHÁVÁM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9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576"/>
          </a:xfrm>
        </p:spPr>
        <p:txBody>
          <a:bodyPr/>
          <a:lstStyle/>
          <a:p>
            <a:r>
              <a:rPr lang="cs-CZ" sz="3200" b="1" dirty="0" smtClean="0"/>
              <a:t>Př. Sestavte kontrolní seznam pro mítinky/pravidelně opakující se akci</a:t>
            </a:r>
            <a:endParaRPr lang="cs-CZ" sz="3200" b="1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5893191"/>
              </p:ext>
            </p:extLst>
          </p:nvPr>
        </p:nvGraphicFramePr>
        <p:xfrm>
          <a:off x="457200" y="1557338"/>
          <a:ext cx="82296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Mítink dne….  Od…. Do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Termín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Splněno/nesplněno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1. Rozeslat pozvánky</a:t>
                      </a:r>
                      <a:r>
                        <a:rPr lang="cs-CZ" baseline="0" dirty="0" smtClean="0"/>
                        <a:t> e-mailem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2. Rezervovat</a:t>
                      </a:r>
                      <a:r>
                        <a:rPr lang="cs-CZ" baseline="0" dirty="0" smtClean="0"/>
                        <a:t> místnost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3. </a:t>
                      </a:r>
                      <a:r>
                        <a:rPr lang="cs-CZ" dirty="0" err="1" smtClean="0"/>
                        <a:t>Info</a:t>
                      </a:r>
                      <a:r>
                        <a:rPr lang="cs-CZ" dirty="0" smtClean="0"/>
                        <a:t> na web</a:t>
                      </a:r>
                      <a:endParaRPr lang="cs-CZ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4. Zajistit občerstvení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5. Vyžádat si všechny podklady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6.</a:t>
                      </a:r>
                      <a:r>
                        <a:rPr lang="cs-CZ" baseline="0" dirty="0" smtClean="0"/>
                        <a:t> Dát dohromady materiály, seřadit a rozmnožit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7. Připravit PL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576"/>
          </a:xfrm>
        </p:spPr>
        <p:txBody>
          <a:bodyPr/>
          <a:lstStyle/>
          <a:p>
            <a:r>
              <a:rPr lang="cs-CZ" sz="2800" b="1" dirty="0" smtClean="0"/>
              <a:t>KDY POUŽÍVÁME KONTROLNÍ SEZNAMY ? 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4546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/>
              <a:t>PŘIPRAVUJEME PROJEKTOVOU ŽÁDOST/NOVÝ PROJEKT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/>
              <a:t>VEDEME PŘIJÍMACÍ POHOVOR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/>
              <a:t>VYPISUJEME VÝBĚROVÉ ŘÍZENÍ NA NOVÉ Z-NCE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/>
              <a:t>PROVÁDÍME KONTROLU VÝDAJŮ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/>
              <a:t>ZPRACOVÁVÁME MONITOROVACÍ ZPRÁVU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/>
              <a:t>PŘIJÍMÁME NOVÉHO Z-NCE, CO JE VŠE JE POTŘEBA UDĚLAT? (NÁSTUP, PRACOVNĚ PRÁVNÍ DOKUMENTY)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/>
              <a:t>VYŘIZUJEME PRACOVNÍ POBYT ZAHRANIČNÍHO ZAMĚSTNANCE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400" dirty="0" smtClean="0"/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1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83568"/>
          </a:xfrm>
        </p:spPr>
        <p:txBody>
          <a:bodyPr/>
          <a:lstStyle/>
          <a:p>
            <a:r>
              <a:rPr lang="cs-CZ" sz="3200" b="1" dirty="0" smtClean="0"/>
              <a:t>KONTROLNÍ SEZNAMY V SOUKROMÍ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82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PŘÍPRAVA DAŇOVÉHO PŘIZNÁNÍ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PŘÍPRAVA VELKÉ RODINNÉ OSLAVY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JEDETE NA DOVOLENOU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36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83568"/>
          </a:xfrm>
        </p:spPr>
        <p:txBody>
          <a:bodyPr/>
          <a:lstStyle/>
          <a:p>
            <a:r>
              <a:rPr lang="cs-CZ" sz="3200" b="1" dirty="0" smtClean="0"/>
              <a:t>PLÁNOVACÍ DIÁŘE, CHYTRÉ TELEFONY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66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cs-CZ" dirty="0" smtClean="0"/>
              <a:t>PRO X PROTI</a:t>
            </a:r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31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27584"/>
          </a:xfrm>
        </p:spPr>
        <p:txBody>
          <a:bodyPr/>
          <a:lstStyle/>
          <a:p>
            <a:r>
              <a:rPr lang="cs-CZ" sz="3200" b="1" dirty="0" smtClean="0"/>
              <a:t>ČASOŽROUTI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89654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Nemáte cíle ani priority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Nemáte denní, týdenní a měsíční plány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Děláte několik věcí najednou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Dlouhé prostoje (schůzky)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Nedokážete říci 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Neumíte delegovat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Špatná organizace při ukládání písemností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Klábosení s kolegy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Sklon k perfekcionismu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68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cs-CZ" sz="3200" b="1" dirty="0" smtClean="0"/>
              <a:t>TIPY JAK NA ČASOŽROUTY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8261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Nečekaná návštěva = vstaňte a vyjděte dotyčnému vstříc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Omezte osobní kontakt s „</a:t>
            </a:r>
            <a:r>
              <a:rPr lang="cs-CZ" dirty="0" err="1" smtClean="0"/>
              <a:t>povídálky</a:t>
            </a:r>
            <a:r>
              <a:rPr lang="cs-CZ" dirty="0" smtClean="0"/>
              <a:t>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Buďte upřímní a přímí, odmítejte.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U rozhovorů, které vám časově nevyhovují, navrhněte jiný termín.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99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576"/>
          </a:xfrm>
        </p:spPr>
        <p:txBody>
          <a:bodyPr/>
          <a:lstStyle/>
          <a:p>
            <a:r>
              <a:rPr lang="cs-CZ" sz="3200" b="1" dirty="0" smtClean="0"/>
              <a:t>TIPY PRO UČINNÉ JEDNÁNÍ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454624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Připravte si pevný a jasný program jednání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Stanovte si cíle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Předat podklady včas, aby se účastníci připravili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Dodržte čas začátku a konce jednání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Používejte k vizualizaci </a:t>
            </a:r>
            <a:r>
              <a:rPr lang="cs-CZ" sz="2800" dirty="0" err="1" smtClean="0"/>
              <a:t>flipcharty</a:t>
            </a:r>
            <a:r>
              <a:rPr lang="cs-CZ" sz="2800" dirty="0" smtClean="0"/>
              <a:t> nebo tabule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Zápisy stručné a krátké s jasnými úkoly, termíny a odpovědnými osobami</a:t>
            </a:r>
          </a:p>
          <a:p>
            <a:pPr marL="0" indent="0">
              <a:buNone/>
            </a:pP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5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7168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DD7C689-20CC-43A7-BF9C-B25F8CD670F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36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JAK ÚČELNÝM PLÁNOVÁNÍM ČASU PŘEDCHÁZET STRESU ?</a:t>
            </a:r>
            <a:r>
              <a:rPr lang="cs-CZ" altLang="cs-CZ" smtClean="0"/>
              <a:t> 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Kdo dobře plánuje, může lépe předcházet stresu. Připravujte se například na své plánované rozhovory. Pak budete vědět dopředu, jak mohou rozhovory probíhat.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Vnitřní jistota pomáhá překonávat mnohé překážky, které se v běžném pracovním dni znovu a znovu objevují.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Při nedostatečném plánování investujete mnoho času do odstranění chyb a nedostatků. </a:t>
            </a:r>
          </a:p>
        </p:txBody>
      </p:sp>
    </p:spTree>
    <p:extLst>
      <p:ext uri="{BB962C8B-B14F-4D97-AF65-F5344CB8AC3E}">
        <p14:creationId xmlns:p14="http://schemas.microsoft.com/office/powerpoint/2010/main" val="67017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7270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1FC69B-E278-4D3A-8427-25215C3F8679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37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JAK POSTUPOVAT PŘI PLÁNOVÁNÍ ?</a:t>
            </a:r>
            <a:r>
              <a:rPr lang="cs-CZ" altLang="cs-CZ" smtClean="0"/>
              <a:t> 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Plánujte na měsíce, týdny, dny či hodiny.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Plánujte v čase jen tak daleko, kam dohlédnete.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Plánujte písemně. Jen to, co je skutečně napsáno, lze jasně vidět. Kromě toho zapsání motivuje, aby byly plány uskutečňovány.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Plánujte vždy na konci dne, týdne či měsíce pro následující příslušný časový úsek.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Naplánujte každý den, týden i každý měsíc!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Stanovte termíny!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Udělejte si v pracovním dni prostor pro „tichou hodinku“, kdy můžete nerušené vyřizovat důležité pracovní úkoly s prioritou A.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Stanovte dobu, v níž budete mít čas pro druhé (telefonáty, dotazy, krátké porady) : zelená pro vaše okolí.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Stanovte čas, kdy nemůžete a nesmíte být pro nikoho k dosažení: červená pro vaše okolí.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1600" dirty="0" smtClean="0"/>
              <a:t>Čas „tiché hodinky“ musíte naplánovat do té části dne, kdy jste tak jako tak relativně málo vyrušování! Většinou je to krátce pro polední přestávce nebo brzy ráno. Ale existují i individuální rozdíly.</a:t>
            </a:r>
          </a:p>
        </p:txBody>
      </p:sp>
    </p:spTree>
    <p:extLst>
      <p:ext uri="{BB962C8B-B14F-4D97-AF65-F5344CB8AC3E}">
        <p14:creationId xmlns:p14="http://schemas.microsoft.com/office/powerpoint/2010/main" val="348319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7373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564767-1A15-4595-974C-982FD5FA5661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38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JAK POSTUPOVAT PŘI PLÁNOVÁNÍ ?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Pokuste se vyřadit věčné rušivé vlivy tím, že    během doby, kde nemáte být vyrušován, vyvěsíte telefon. Nebo se můžete domluvit s volajícím na tom, že mu zavoláte zpět. Popřípadě se můžete také zamknout v kanceláři nebo najít útočiště u jiného pracovního stolu, dokud si lidé na vaši „novou módu“ nezvyknou.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Když nechcete být rušeni, pověste na dveře cedulku,  např. : Prosím, nerušit do 10,30 hodin ! Děkuji.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Dopřávejte si přestávky ! Slouží k obnovení síly a k odpočinku.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Dopřejte si každý den něco, co vám udělá radost.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Zamyslete se nad tím, jak mohou být ve firmě zredukovány aktivity, které si nárokují mnoho času.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Spojujte drobné úkoly k sobě navzájem. Když obdržíte malý úkol, okamžitě si ho zapište. Seskupte malé úkoly k sobě podle vlastního uvážení.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Přemýšlejte o činnostech, které vykonáváte. Každá činnost je do jisté míry vykonávána mechanicky. Zakořeněné zvyky a přístupy překážejí tvořivosti.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r>
              <a:rPr lang="cs-CZ" altLang="cs-CZ" sz="1600" smtClean="0"/>
              <a:t>Tento seznam si někde vyvěste !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 startAt="11"/>
            </a:pPr>
            <a:endParaRPr lang="cs-CZ" altLang="cs-CZ" sz="160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1600" smtClean="0"/>
          </a:p>
        </p:txBody>
      </p:sp>
    </p:spTree>
    <p:extLst>
      <p:ext uri="{BB962C8B-B14F-4D97-AF65-F5344CB8AC3E}">
        <p14:creationId xmlns:p14="http://schemas.microsoft.com/office/powerpoint/2010/main" val="369671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7782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316BB16-E18B-4214-9D76-07D58C94E71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39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STANOVENÍ PRIORIT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mtClean="0"/>
              <a:t>Chceme-li dosáhnout svých cílů, je důležité stanovit  priority.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mtClean="0"/>
              <a:t>Priorita znamená, že něco má přednost. Obvykle označujeme priority A, B, C.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mtClean="0"/>
              <a:t>Vyřizujeme-li nejprve úkoly označené prioritou A, dosáhneme nejlepšího výsledku, nejvyššího výkonu, největšího úspěchu!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68999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7885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5181E8-F4F1-4DAD-ADE4-6C00C666EFA5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40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JAK SI STANOVÍM PRIORITY ?</a:t>
            </a:r>
            <a:r>
              <a:rPr lang="cs-CZ" altLang="cs-CZ" smtClean="0"/>
              <a:t> </a:t>
            </a:r>
          </a:p>
        </p:txBody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310062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400" b="1" smtClean="0"/>
              <a:t>Ne všechno, co je naléhavé, je také důležité</a:t>
            </a:r>
            <a:r>
              <a:rPr lang="cs-CZ" altLang="cs-CZ" sz="3600" smtClean="0"/>
              <a:t> ! 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400" smtClean="0"/>
              <a:t>Vyjasněním důležitých anebo naléhavých záležitostí (úkoly, rozhodnutí atd.) zvyšujete svoji efektivitu. 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400" b="1" smtClean="0"/>
              <a:t>Být efektivní znamená dělat správné věci. 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400" smtClean="0"/>
              <a:t>Správné věci jsou buď naléhavé, nebo nenaléhavé. Musíte je udělat buď hned, nebo je naplánovat. 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400" smtClean="0"/>
              <a:t>Preferování, tj. </a:t>
            </a:r>
            <a:r>
              <a:rPr lang="cs-CZ" altLang="cs-CZ" sz="2400" b="1" smtClean="0"/>
              <a:t>stanovením priorit</a:t>
            </a:r>
            <a:r>
              <a:rPr lang="cs-CZ" altLang="cs-CZ" sz="2400" smtClean="0"/>
              <a:t> zabráníte tomu, abyste plýtvali časem na nedůležité věci. 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altLang="cs-CZ" sz="2400" b="1" smtClean="0"/>
              <a:t>Stanovení priorit pomáhá, abyste nezapomněli na důležité věci 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cs-CZ" altLang="cs-CZ" sz="2400" b="1" smtClean="0"/>
          </a:p>
        </p:txBody>
      </p:sp>
    </p:spTree>
    <p:extLst>
      <p:ext uri="{BB962C8B-B14F-4D97-AF65-F5344CB8AC3E}">
        <p14:creationId xmlns:p14="http://schemas.microsoft.com/office/powerpoint/2010/main" val="39633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Zástupný symbol pro číslo snímku 5"/>
          <p:cNvSpPr>
            <a:spLocks noGrp="1"/>
          </p:cNvSpPr>
          <p:nvPr>
            <p:ph type="sldNum" sz="quarter" idx="11"/>
          </p:nvPr>
        </p:nvSpPr>
        <p:spPr>
          <a:xfrm>
            <a:off x="6516216" y="616585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7D11BB-776E-48AE-8B58-AA7AD9334DCA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41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71550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JAK POSTUPOVAT ?</a:t>
            </a:r>
            <a:r>
              <a:rPr lang="cs-CZ" altLang="cs-CZ" smtClean="0"/>
              <a:t> 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84313"/>
            <a:ext cx="8424862" cy="1152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Pomocí Eisenhowerova principu okamžitě rozhodnete, zda se budete úkolu věnovat hned, nebo později, nebo vůbec ne. Vždy podle vyšší nebo nižší naléhavosti a důležitosti daného úkolu můžete velmi snadno určit čas pro jeho provedení.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000" smtClean="0"/>
          </a:p>
        </p:txBody>
      </p:sp>
      <p:sp>
        <p:nvSpPr>
          <p:cNvPr id="79877" name="Line 26"/>
          <p:cNvSpPr>
            <a:spLocks noChangeShapeType="1"/>
          </p:cNvSpPr>
          <p:nvPr/>
        </p:nvSpPr>
        <p:spPr bwMode="auto">
          <a:xfrm flipV="1">
            <a:off x="684213" y="2781300"/>
            <a:ext cx="0" cy="3529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b="1">
              <a:solidFill>
                <a:srgbClr val="000000"/>
              </a:solidFill>
            </a:endParaRPr>
          </a:p>
        </p:txBody>
      </p:sp>
      <p:sp>
        <p:nvSpPr>
          <p:cNvPr id="79878" name="Line 27"/>
          <p:cNvSpPr>
            <a:spLocks noChangeShapeType="1"/>
          </p:cNvSpPr>
          <p:nvPr/>
        </p:nvSpPr>
        <p:spPr bwMode="auto">
          <a:xfrm>
            <a:off x="684213" y="6308725"/>
            <a:ext cx="6481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b="1">
              <a:solidFill>
                <a:srgbClr val="000000"/>
              </a:solidFill>
            </a:endParaRPr>
          </a:p>
        </p:txBody>
      </p:sp>
      <p:sp>
        <p:nvSpPr>
          <p:cNvPr id="79879" name="Text Box 28"/>
          <p:cNvSpPr txBox="1">
            <a:spLocks noChangeArrowheads="1"/>
          </p:cNvSpPr>
          <p:nvPr/>
        </p:nvSpPr>
        <p:spPr bwMode="auto">
          <a:xfrm rot="-5400000">
            <a:off x="-373856" y="4263232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>
                <a:solidFill>
                  <a:srgbClr val="000000"/>
                </a:solidFill>
              </a:rPr>
              <a:t>DŮLEŽITOST</a:t>
            </a:r>
            <a:endParaRPr lang="en-GB" altLang="cs-CZ">
              <a:solidFill>
                <a:srgbClr val="000000"/>
              </a:solidFill>
            </a:endParaRPr>
          </a:p>
        </p:txBody>
      </p:sp>
      <p:sp>
        <p:nvSpPr>
          <p:cNvPr id="79880" name="Text Box 29"/>
          <p:cNvSpPr txBox="1">
            <a:spLocks noChangeArrowheads="1"/>
          </p:cNvSpPr>
          <p:nvPr/>
        </p:nvSpPr>
        <p:spPr bwMode="auto">
          <a:xfrm>
            <a:off x="2103438" y="6329363"/>
            <a:ext cx="1758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>
                <a:solidFill>
                  <a:srgbClr val="000000"/>
                </a:solidFill>
              </a:rPr>
              <a:t>NALÉHAVOST</a:t>
            </a:r>
            <a:endParaRPr lang="en-GB" altLang="cs-CZ">
              <a:solidFill>
                <a:srgbClr val="000000"/>
              </a:solidFill>
            </a:endParaRPr>
          </a:p>
        </p:txBody>
      </p:sp>
      <p:sp>
        <p:nvSpPr>
          <p:cNvPr id="79881" name="Line 30"/>
          <p:cNvSpPr>
            <a:spLocks noChangeShapeType="1"/>
          </p:cNvSpPr>
          <p:nvPr/>
        </p:nvSpPr>
        <p:spPr bwMode="auto">
          <a:xfrm>
            <a:off x="1000125" y="4714875"/>
            <a:ext cx="5761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b="1">
              <a:solidFill>
                <a:srgbClr val="000000"/>
              </a:solidFill>
            </a:endParaRPr>
          </a:p>
        </p:txBody>
      </p:sp>
      <p:sp>
        <p:nvSpPr>
          <p:cNvPr id="79882" name="Line 31"/>
          <p:cNvSpPr>
            <a:spLocks noChangeShapeType="1"/>
          </p:cNvSpPr>
          <p:nvPr/>
        </p:nvSpPr>
        <p:spPr bwMode="auto">
          <a:xfrm>
            <a:off x="3563938" y="3141663"/>
            <a:ext cx="0" cy="302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b="1">
              <a:solidFill>
                <a:srgbClr val="000000"/>
              </a:solidFill>
            </a:endParaRPr>
          </a:p>
        </p:txBody>
      </p:sp>
      <p:sp>
        <p:nvSpPr>
          <p:cNvPr id="79883" name="Text Box 32"/>
          <p:cNvSpPr txBox="1">
            <a:spLocks noChangeArrowheads="1"/>
          </p:cNvSpPr>
          <p:nvPr/>
        </p:nvSpPr>
        <p:spPr bwMode="auto">
          <a:xfrm>
            <a:off x="1071563" y="2714625"/>
            <a:ext cx="182245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2000" dirty="0">
                <a:solidFill>
                  <a:srgbClr val="000000"/>
                </a:solidFill>
              </a:rPr>
              <a:t>          </a:t>
            </a:r>
            <a:r>
              <a:rPr lang="cs-CZ" altLang="cs-CZ" sz="2000" dirty="0" smtClean="0">
                <a:solidFill>
                  <a:srgbClr val="000000"/>
                </a:solidFill>
              </a:rPr>
              <a:t>B</a:t>
            </a:r>
            <a:endParaRPr lang="cs-CZ" altLang="cs-CZ" sz="2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dirty="0">
                <a:solidFill>
                  <a:srgbClr val="000000"/>
                </a:solidFill>
              </a:rPr>
              <a:t>        Důležité,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dirty="0">
                <a:solidFill>
                  <a:srgbClr val="000000"/>
                </a:solidFill>
              </a:rPr>
              <a:t>méně </a:t>
            </a:r>
            <a:r>
              <a:rPr lang="cs-CZ" altLang="cs-CZ" dirty="0" smtClean="0">
                <a:solidFill>
                  <a:srgbClr val="000000"/>
                </a:solidFill>
              </a:rPr>
              <a:t>naléhavé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dirty="0">
                <a:solidFill>
                  <a:srgbClr val="FF0000"/>
                </a:solidFill>
              </a:rPr>
              <a:t> </a:t>
            </a:r>
            <a:r>
              <a:rPr lang="cs-CZ" altLang="cs-CZ" dirty="0" smtClean="0">
                <a:solidFill>
                  <a:srgbClr val="FF0000"/>
                </a:solidFill>
              </a:rPr>
              <a:t>(urči termín, případně hned deleguj !)</a:t>
            </a:r>
            <a:endParaRPr lang="en-GB" altLang="cs-CZ" dirty="0">
              <a:solidFill>
                <a:srgbClr val="FF0000"/>
              </a:solidFill>
            </a:endParaRPr>
          </a:p>
        </p:txBody>
      </p:sp>
      <p:sp>
        <p:nvSpPr>
          <p:cNvPr id="79884" name="Text Box 33"/>
          <p:cNvSpPr txBox="1">
            <a:spLocks noChangeArrowheads="1"/>
          </p:cNvSpPr>
          <p:nvPr/>
        </p:nvSpPr>
        <p:spPr bwMode="auto">
          <a:xfrm>
            <a:off x="4786313" y="2643188"/>
            <a:ext cx="4270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cs-CZ" altLang="cs-CZ">
                <a:solidFill>
                  <a:srgbClr val="000000"/>
                </a:solidFill>
              </a:rPr>
              <a:t>A</a:t>
            </a:r>
            <a:endParaRPr lang="en-GB" altLang="cs-CZ">
              <a:solidFill>
                <a:srgbClr val="000000"/>
              </a:solidFill>
            </a:endParaRPr>
          </a:p>
        </p:txBody>
      </p:sp>
      <p:sp>
        <p:nvSpPr>
          <p:cNvPr id="79885" name="Text Box 35"/>
          <p:cNvSpPr txBox="1">
            <a:spLocks noChangeArrowheads="1"/>
          </p:cNvSpPr>
          <p:nvPr/>
        </p:nvSpPr>
        <p:spPr bwMode="auto">
          <a:xfrm>
            <a:off x="3929063" y="2928938"/>
            <a:ext cx="2089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dirty="0">
                <a:solidFill>
                  <a:srgbClr val="000000"/>
                </a:solidFill>
              </a:rPr>
              <a:t>Vysoce naléhavé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dirty="0">
                <a:solidFill>
                  <a:srgbClr val="000000"/>
                </a:solidFill>
              </a:rPr>
              <a:t>i vysoce důležité!</a:t>
            </a:r>
            <a:endParaRPr lang="en-GB" altLang="cs-CZ" dirty="0">
              <a:solidFill>
                <a:srgbClr val="000000"/>
              </a:solidFill>
            </a:endParaRPr>
          </a:p>
        </p:txBody>
      </p:sp>
      <p:sp>
        <p:nvSpPr>
          <p:cNvPr id="79886" name="Text Box 36"/>
          <p:cNvSpPr txBox="1">
            <a:spLocks noChangeArrowheads="1"/>
          </p:cNvSpPr>
          <p:nvPr/>
        </p:nvSpPr>
        <p:spPr bwMode="auto">
          <a:xfrm>
            <a:off x="1928813" y="4643438"/>
            <a:ext cx="38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2000">
                <a:solidFill>
                  <a:srgbClr val="000000"/>
                </a:solidFill>
              </a:rPr>
              <a:t>O</a:t>
            </a:r>
            <a:endParaRPr lang="en-GB" altLang="cs-CZ" sz="2000">
              <a:solidFill>
                <a:srgbClr val="000000"/>
              </a:solidFill>
            </a:endParaRPr>
          </a:p>
        </p:txBody>
      </p:sp>
      <p:sp>
        <p:nvSpPr>
          <p:cNvPr id="79887" name="Text Box 38"/>
          <p:cNvSpPr txBox="1">
            <a:spLocks noChangeArrowheads="1"/>
          </p:cNvSpPr>
          <p:nvPr/>
        </p:nvSpPr>
        <p:spPr bwMode="auto">
          <a:xfrm>
            <a:off x="1258888" y="4868863"/>
            <a:ext cx="17102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</a:rPr>
              <a:t>Málo důležité i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</a:rPr>
              <a:t>málo </a:t>
            </a:r>
            <a:r>
              <a:rPr lang="cs-CZ" altLang="cs-CZ" sz="1400" dirty="0" smtClean="0">
                <a:solidFill>
                  <a:srgbClr val="000000"/>
                </a:solidFill>
              </a:rPr>
              <a:t>naléhavé </a:t>
            </a:r>
            <a:endParaRPr lang="cs-CZ" altLang="cs-CZ" sz="14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 smtClean="0">
                <a:solidFill>
                  <a:srgbClr val="000000"/>
                </a:solidFill>
              </a:rPr>
              <a:t>tzv. </a:t>
            </a:r>
            <a:r>
              <a:rPr lang="cs-CZ" altLang="cs-CZ" sz="1400" dirty="0" smtClean="0">
                <a:solidFill>
                  <a:srgbClr val="FF0000"/>
                </a:solidFill>
              </a:rPr>
              <a:t>úkoly do koše</a:t>
            </a:r>
            <a:endParaRPr lang="en-GB" altLang="cs-CZ" sz="1400" dirty="0">
              <a:solidFill>
                <a:srgbClr val="FF0000"/>
              </a:solidFill>
            </a:endParaRPr>
          </a:p>
        </p:txBody>
      </p:sp>
      <p:sp>
        <p:nvSpPr>
          <p:cNvPr id="79888" name="Text Box 39"/>
          <p:cNvSpPr txBox="1">
            <a:spLocks noChangeArrowheads="1"/>
          </p:cNvSpPr>
          <p:nvPr/>
        </p:nvSpPr>
        <p:spPr bwMode="auto">
          <a:xfrm>
            <a:off x="4643438" y="4643438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2000">
                <a:solidFill>
                  <a:srgbClr val="000000"/>
                </a:solidFill>
              </a:rPr>
              <a:t>C</a:t>
            </a:r>
            <a:endParaRPr lang="en-GB" altLang="cs-CZ" sz="2000">
              <a:solidFill>
                <a:srgbClr val="000000"/>
              </a:solidFill>
            </a:endParaRPr>
          </a:p>
        </p:txBody>
      </p:sp>
      <p:sp>
        <p:nvSpPr>
          <p:cNvPr id="79889" name="Text Box 40"/>
          <p:cNvSpPr txBox="1">
            <a:spLocks noChangeArrowheads="1"/>
          </p:cNvSpPr>
          <p:nvPr/>
        </p:nvSpPr>
        <p:spPr bwMode="auto">
          <a:xfrm>
            <a:off x="4005263" y="4941168"/>
            <a:ext cx="20129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dirty="0">
                <a:solidFill>
                  <a:srgbClr val="000000"/>
                </a:solidFill>
              </a:rPr>
              <a:t>Velice naléhavé,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dirty="0">
                <a:solidFill>
                  <a:srgbClr val="000000"/>
                </a:solidFill>
              </a:rPr>
              <a:t>méně </a:t>
            </a:r>
            <a:r>
              <a:rPr lang="cs-CZ" altLang="cs-CZ" dirty="0" smtClean="0">
                <a:solidFill>
                  <a:srgbClr val="000000"/>
                </a:solidFill>
              </a:rPr>
              <a:t>důležité, </a:t>
            </a:r>
            <a:r>
              <a:rPr lang="cs-CZ" altLang="cs-CZ" dirty="0" smtClean="0">
                <a:solidFill>
                  <a:srgbClr val="FF0000"/>
                </a:solidFill>
              </a:rPr>
              <a:t>DELEGUJ!</a:t>
            </a:r>
            <a:endParaRPr lang="en-GB" altLang="cs-CZ" dirty="0">
              <a:solidFill>
                <a:srgbClr val="FF0000"/>
              </a:solidFill>
            </a:endParaRPr>
          </a:p>
        </p:txBody>
      </p:sp>
      <p:sp>
        <p:nvSpPr>
          <p:cNvPr id="79890" name="Text Box 7"/>
          <p:cNvSpPr txBox="1">
            <a:spLocks noChangeArrowheads="1"/>
          </p:cNvSpPr>
          <p:nvPr/>
        </p:nvSpPr>
        <p:spPr bwMode="auto">
          <a:xfrm>
            <a:off x="4283968" y="4212431"/>
            <a:ext cx="38884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600" dirty="0">
                <a:solidFill>
                  <a:srgbClr val="000000"/>
                </a:solidFill>
              </a:rPr>
              <a:t>Výsledkem je : stres, vyčerpání,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600" dirty="0">
                <a:solidFill>
                  <a:srgbClr val="000000"/>
                </a:solidFill>
              </a:rPr>
              <a:t>                          krize, spěch, </a:t>
            </a:r>
          </a:p>
        </p:txBody>
      </p:sp>
      <p:sp>
        <p:nvSpPr>
          <p:cNvPr id="79891" name="Obdélník 19"/>
          <p:cNvSpPr>
            <a:spLocks noChangeArrowheads="1"/>
          </p:cNvSpPr>
          <p:nvPr/>
        </p:nvSpPr>
        <p:spPr bwMode="auto">
          <a:xfrm>
            <a:off x="3862387" y="5733255"/>
            <a:ext cx="4352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b="0" i="1" dirty="0">
                <a:solidFill>
                  <a:srgbClr val="000000"/>
                </a:solidFill>
              </a:rPr>
              <a:t>patří sem mnoho telefonátů, porad,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b="0" i="1" dirty="0">
                <a:solidFill>
                  <a:srgbClr val="000000"/>
                </a:solidFill>
              </a:rPr>
              <a:t>neohlášených návštěv)</a:t>
            </a:r>
            <a:endParaRPr lang="en-GB" altLang="cs-CZ" b="0" i="1" dirty="0">
              <a:solidFill>
                <a:srgbClr val="000000"/>
              </a:solidFill>
            </a:endParaRPr>
          </a:p>
        </p:txBody>
      </p:sp>
      <p:sp>
        <p:nvSpPr>
          <p:cNvPr id="21" name="Obdélník 20"/>
          <p:cNvSpPr/>
          <p:nvPr/>
        </p:nvSpPr>
        <p:spPr>
          <a:xfrm>
            <a:off x="3760623" y="3475949"/>
            <a:ext cx="45699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60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7D">
                    <a:tint val="85000"/>
                    <a:satMod val="155000"/>
                  </a:srgbClr>
                </a:solidFill>
              </a:rPr>
              <a:t>Patří sem důležité výsledky,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60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7D">
                    <a:tint val="85000"/>
                    <a:satMod val="155000"/>
                  </a:srgbClr>
                </a:solidFill>
              </a:rPr>
              <a:t>které vyžadují okamžitou </a:t>
            </a:r>
            <a:r>
              <a:rPr lang="cs-CZ" sz="1600" dirty="0"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7D">
                    <a:tint val="85000"/>
                    <a:satMod val="155000"/>
                  </a:srgbClr>
                </a:solidFill>
              </a:rPr>
              <a:t>pozornost. </a:t>
            </a:r>
            <a:r>
              <a:rPr lang="cs-CZ" sz="1600" b="1" dirty="0"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Udělej okamžitě sám!</a:t>
            </a:r>
            <a:endParaRPr lang="cs-CZ" sz="1600" b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79893" name="Obdélník 21"/>
          <p:cNvSpPr>
            <a:spLocks noChangeArrowheads="1"/>
          </p:cNvSpPr>
          <p:nvPr/>
        </p:nvSpPr>
        <p:spPr bwMode="auto">
          <a:xfrm>
            <a:off x="684212" y="5607527"/>
            <a:ext cx="4283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200" dirty="0">
                <a:solidFill>
                  <a:srgbClr val="000000"/>
                </a:solidFill>
              </a:rPr>
              <a:t>         (triviální práce, nepodstatné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200" dirty="0">
                <a:solidFill>
                  <a:srgbClr val="000000"/>
                </a:solidFill>
              </a:rPr>
              <a:t>         telefonáty, „</a:t>
            </a:r>
            <a:r>
              <a:rPr lang="cs-CZ" altLang="cs-CZ" sz="1200" dirty="0" err="1">
                <a:solidFill>
                  <a:srgbClr val="000000"/>
                </a:solidFill>
              </a:rPr>
              <a:t>časožrouti</a:t>
            </a:r>
            <a:r>
              <a:rPr lang="cs-CZ" altLang="cs-CZ" sz="1200" dirty="0">
                <a:solidFill>
                  <a:srgbClr val="000000"/>
                </a:solidFill>
              </a:rPr>
              <a:t>“,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200" dirty="0">
                <a:solidFill>
                  <a:srgbClr val="000000"/>
                </a:solidFill>
              </a:rPr>
              <a:t>          nadměrné dívání se na TV,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200" dirty="0">
                <a:solidFill>
                  <a:srgbClr val="000000"/>
                </a:solidFill>
              </a:rPr>
              <a:t>         nepodstatné vyřizování e-mailů-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19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089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C43C6B-71F8-42D1-BC8F-EECF8598C37B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42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ANALÝZA ABC</a:t>
            </a:r>
            <a:endParaRPr lang="en-GB" altLang="cs-CZ" sz="3200" b="1" smtClean="0"/>
          </a:p>
        </p:txBody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cs-CZ" altLang="cs-CZ" sz="2800" smtClean="0"/>
              <a:t>A-úkoly jsou nejdůležitější, můžeme je vyřídit jen sami, nemohou se delegovat, mají největší hodnotu pro splnění našich cílů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z="2800" smtClean="0"/>
              <a:t>B-úkoly jsou průměrně důležité, které můžeme delegovat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z="2800" smtClean="0"/>
              <a:t>C-úkoly jsou s nejmenší hodnotou pro splnění cílů, ale mají největší podíl na množství práce</a:t>
            </a:r>
            <a:endParaRPr lang="en-GB" altLang="cs-CZ" sz="2800" smtClean="0"/>
          </a:p>
        </p:txBody>
      </p:sp>
    </p:spTree>
    <p:extLst>
      <p:ext uri="{BB962C8B-B14F-4D97-AF65-F5344CB8AC3E}">
        <p14:creationId xmlns:p14="http://schemas.microsoft.com/office/powerpoint/2010/main" val="35700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192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D7BC55F-B895-4AE4-B29D-3219AAA6EC8D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43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VYUŽITÍ ABC ANALÝZY V PRAXI</a:t>
            </a:r>
            <a:endParaRPr lang="en-GB" altLang="cs-CZ" sz="3200" b="1" smtClean="0"/>
          </a:p>
        </p:txBody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3100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Denně si naplánujte jen 1 až 2 úkoly A (asi 3 hod.)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Určete si další 2-3 úkoly B (asi 1 hod)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Zbytek si rezervujte pro úkoly C (45 min.)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cs-CZ" altLang="cs-CZ" sz="28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800" smtClean="0"/>
              <a:t>Nikdy si nesnažte plánovat denně každou minutu.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800" smtClean="0"/>
              <a:t>Jestliže chcete splnit všechny úkoly, naplánujte si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800" smtClean="0"/>
              <a:t>jen 60 % svého času. Vždy musíte počítat 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800" smtClean="0"/>
              <a:t>nějakými vyrušeními a nepředvídatelnými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800" smtClean="0"/>
              <a:t>okolnostmi. </a:t>
            </a:r>
            <a:endParaRPr lang="en-GB" altLang="cs-CZ" sz="2800" smtClean="0"/>
          </a:p>
        </p:txBody>
      </p:sp>
    </p:spTree>
    <p:extLst>
      <p:ext uri="{BB962C8B-B14F-4D97-AF65-F5344CB8AC3E}">
        <p14:creationId xmlns:p14="http://schemas.microsoft.com/office/powerpoint/2010/main" val="428272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294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4EC480-EF43-48E2-B1BD-F52F3A9E5B8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44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ÚKOL PRO VÁS ?</a:t>
            </a:r>
            <a:r>
              <a:rPr lang="cs-CZ" altLang="cs-CZ" smtClean="0"/>
              <a:t> </a:t>
            </a:r>
            <a:endParaRPr lang="en-GB" altLang="cs-CZ" smtClean="0"/>
          </a:p>
        </p:txBody>
      </p:sp>
      <p:sp>
        <p:nvSpPr>
          <p:cNvPr id="829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8308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smtClean="0"/>
              <a:t>Cílem tohoto cvičení je ilustrovat na praktickém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smtClean="0"/>
              <a:t>příkladě vliv důležitosti a naléhavosti. Právě se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smtClean="0"/>
              <a:t>chystáte zahájit pracovní den. Probíráte záležitosti,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smtClean="0"/>
              <a:t>kterými se dnes budete zabývat a odhadujete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smtClean="0"/>
              <a:t>priority provedení.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sz="2800" smtClean="0"/>
              <a:t>Rozhodněte, do kterého kvadrantu byste zařadili následující činnosti.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sz="2800" smtClean="0"/>
              <a:t>Určete významnost položek dle výše uvedených technik k určení priorit (metoda ABC)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altLang="cs-CZ" sz="2800" smtClean="0"/>
          </a:p>
        </p:txBody>
      </p:sp>
    </p:spTree>
    <p:extLst>
      <p:ext uri="{BB962C8B-B14F-4D97-AF65-F5344CB8AC3E}">
        <p14:creationId xmlns:p14="http://schemas.microsoft.com/office/powerpoint/2010/main" val="313060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397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21AD88-779F-4231-9CDA-D30E954B0BAC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45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graphicFrame>
        <p:nvGraphicFramePr>
          <p:cNvPr id="329794" name="Group 66"/>
          <p:cNvGraphicFramePr>
            <a:graphicFrameLocks noGrp="1"/>
          </p:cNvGraphicFramePr>
          <p:nvPr>
            <p:ph idx="1"/>
          </p:nvPr>
        </p:nvGraphicFramePr>
        <p:xfrm>
          <a:off x="457200" y="836613"/>
          <a:ext cx="7859713" cy="5594350"/>
        </p:xfrm>
        <a:graphic>
          <a:graphicData uri="http://schemas.openxmlformats.org/drawingml/2006/table">
            <a:tbl>
              <a:tblPr/>
              <a:tblGrid>
                <a:gridCol w="3930650"/>
                <a:gridCol w="3929063"/>
              </a:tblGrid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Určení priority + položka v pořadí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Určení priority v pořadí 1. určete kvadrant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Vyřídit na stole nevyřízené písemnosti.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Chcete si založit bankovní účet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Telefonát (zavolání zpět neznámé osobě…)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Připravit kvartální prodejní zprávu pro vedení společnosti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Zaplatit registrační poplatek do fitcentra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Dodat plán budovy kolegovi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Půjčit videonahrávky pro syna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Potvrdit večeři s přáteli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Poslat narozeninové přání pro kamarádku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55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499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73D4342-9CF4-472A-A049-E3C5A5CCDDC0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CO JE PRIORITA ?</a:t>
            </a:r>
            <a:r>
              <a:rPr lang="cs-CZ" altLang="cs-CZ" smtClean="0"/>
              <a:t> </a:t>
            </a:r>
          </a:p>
        </p:txBody>
      </p:sp>
      <p:sp>
        <p:nvSpPr>
          <p:cNvPr id="849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To, co přijde od šéfa ? (mnohé z toho, co přijde od šéfa, má čas)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To, co je naléhavé ? (naléhavé nemusí být automaticky důležité).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To, co přijde od zákazníků? (má prioritu pouze tehdy, jste-li odpovědný za péči o zákazníka).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To, co je důležité ? (má skutečně prioritu, je-li to zároveň naléhavé).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To, co jde rychle nebo co děláte rádi ? (nemusí být zároveň důležité).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cs-CZ" altLang="cs-CZ" sz="2800" smtClean="0"/>
          </a:p>
        </p:txBody>
      </p:sp>
    </p:spTree>
    <p:extLst>
      <p:ext uri="{BB962C8B-B14F-4D97-AF65-F5344CB8AC3E}">
        <p14:creationId xmlns:p14="http://schemas.microsoft.com/office/powerpoint/2010/main" val="14715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601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0819CE2-FCD4-4151-BE5B-128CA475254B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47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JAK SI SPRÁVNĚ STANOVIT PRIORITY ?</a:t>
            </a:r>
            <a:r>
              <a:rPr lang="cs-CZ" altLang="cs-CZ" smtClean="0"/>
              <a:t> </a:t>
            </a:r>
          </a:p>
        </p:txBody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Kouč drží v ruce 400 EUR, rozdělených na 40 pětieurových (celkem 200 EUR) a 2 stoeurové bankovky (celkem 200 EUR). Tyto vyhodí do vzduchu a nechá volně rozptýlit po místnosti. Nyní dostane jeden z účastníků úkol : „Všechno, co seberete v následujících pěti vteřinách, je vaše!“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V 99 % sbírá tento účastník nejprve obě 100 Eurovky a pak tolik 5 EUR, kolik stihne. Zpravidla nasbírá kolem 250 EUR. Tak je to správné. Nebylo totiž efektivní sbírat bez rozmyslu, abyste po 5-ti sekundách sice drželi v ruce 11 bankovek, ovšem vlastnili pouze 55 EUR.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Technika, která za tím vězí, pochází z pravidla 80:20 – italského ekonoma V. Pareta.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cs-CZ" altLang="cs-CZ" sz="2000" smtClean="0"/>
          </a:p>
        </p:txBody>
      </p:sp>
    </p:spTree>
    <p:extLst>
      <p:ext uri="{BB962C8B-B14F-4D97-AF65-F5344CB8AC3E}">
        <p14:creationId xmlns:p14="http://schemas.microsoft.com/office/powerpoint/2010/main" val="40729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704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BF7177-C70A-4B9C-98CA-39603D3B353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48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DOPORUČENÍ K PRIORITÁM</a:t>
            </a:r>
          </a:p>
        </p:txBody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Pokud večer po práci nabitém dni odcházíte z práce nespokojeni, může být příčinou to, že jste se ten den snažili o své „pětieurovky“. Nejprve jste vyřídili úkoly, které měly menší hodnotu, a tím jste se zdrželi příliš dlouho. „Stovky“ zůstaly ležet. Proto jste až do konce pracovní doby už neměli čas.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Začněte den tím, že zpracujete nejdříve své „Stovky“ a poté začněte pracovat na svých „pětieurovkách“, ale už ne tak důkladně a perfektně. </a:t>
            </a:r>
          </a:p>
        </p:txBody>
      </p:sp>
    </p:spTree>
    <p:extLst>
      <p:ext uri="{BB962C8B-B14F-4D97-AF65-F5344CB8AC3E}">
        <p14:creationId xmlns:p14="http://schemas.microsoft.com/office/powerpoint/2010/main" val="223640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806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71BFEC-B400-4787-91C9-C157C793616C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49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955675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SNÍMEK DENNÍCH AKTIVIT(AUDIT)</a:t>
            </a:r>
          </a:p>
        </p:txBody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3100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cs-CZ" altLang="cs-CZ" sz="2800" b="1" smtClean="0"/>
              <a:t>K čemu slouží snímek ?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dá vám přesnou informaci o tom, co jste který den, kdy a kde dělali.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zajišťuje přehled, kde se vlastně spotřeboval váš čas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pomocí něho můžete zjistit, zda a kde jste stanovili priority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můžete přezkoumat, zda se priority toho kterého dne shodovaly s vašimi vlastními  záměry a cíli</a:t>
            </a:r>
          </a:p>
        </p:txBody>
      </p:sp>
    </p:spTree>
    <p:extLst>
      <p:ext uri="{BB962C8B-B14F-4D97-AF65-F5344CB8AC3E}">
        <p14:creationId xmlns:p14="http://schemas.microsoft.com/office/powerpoint/2010/main" val="297744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8909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E82515-3263-4D7E-A1EA-E7F2DCAD5EA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50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JAK VYTVOŘIT  SNÍMEK ?</a:t>
            </a:r>
            <a:endParaRPr lang="en-GB" altLang="cs-CZ" sz="3200" b="1" smtClean="0"/>
          </a:p>
        </p:txBody>
      </p:sp>
      <p:sp>
        <p:nvSpPr>
          <p:cNvPr id="890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Vytvořte si tabulku, 3 sloupce a zaznamenávejte do nich 2 týdny, kolik času jste jednotlivým aktivitám věnovali : 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1. sloupec = hodina – doba provedení aktivity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2. sloupec = aktivita – činnosti, kterým se převážně přes den věnujete (pracovní, ale i soukromé – odpočinek, kultura, cvičení..)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3. sloupec = trvání aktivity</a:t>
            </a:r>
            <a:endParaRPr lang="en-GB" altLang="cs-CZ" sz="2800" smtClean="0"/>
          </a:p>
        </p:txBody>
      </p:sp>
    </p:spTree>
    <p:extLst>
      <p:ext uri="{BB962C8B-B14F-4D97-AF65-F5344CB8AC3E}">
        <p14:creationId xmlns:p14="http://schemas.microsoft.com/office/powerpoint/2010/main" val="365145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011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66712B7-E5D1-471F-81D9-6D185C34588E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51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graphicFrame>
        <p:nvGraphicFramePr>
          <p:cNvPr id="322620" name="Group 60"/>
          <p:cNvGraphicFramePr>
            <a:graphicFrameLocks noGrp="1"/>
          </p:cNvGraphicFramePr>
          <p:nvPr>
            <p:ph idx="1"/>
          </p:nvPr>
        </p:nvGraphicFramePr>
        <p:xfrm>
          <a:off x="1403350" y="836613"/>
          <a:ext cx="6551613" cy="5486400"/>
        </p:xfrm>
        <a:graphic>
          <a:graphicData uri="http://schemas.openxmlformats.org/drawingml/2006/table">
            <a:tbl>
              <a:tblPr/>
              <a:tblGrid>
                <a:gridCol w="2184400"/>
                <a:gridCol w="2182813"/>
                <a:gridCol w="2184400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Hodina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Aktivita – denní činnost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Trvání aktivity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44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113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E7E09EA-36FD-4FC5-81D9-4554DD3C454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52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ZÁVĚR K  SNÍMKU AKTIVIT</a:t>
            </a:r>
          </a:p>
        </p:txBody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1. Plníte věci pro vás důležité nebo jste zahlceni maličkostmi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Zbývá vám dostatek volného času ?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Co by se stalo, kdybyste určité činnosti vůbec nedělali nebo je přesunuli na někoho jiného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Která opatření (pomůcky, podmínky..) by pomohla zvýšit efektivity vaší práce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Kde se vlastně ztrácí nejvíce váš čas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Daří se vám zachovávat rovnováhu mezi pracovním a soukromým časem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Dokončujete naplánované vědci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Jste nedochvilní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Zapomínáte ?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Kolik činností bylo vyvoláno nenadálými problémy ? </a:t>
            </a:r>
          </a:p>
        </p:txBody>
      </p:sp>
    </p:spTree>
    <p:extLst>
      <p:ext uri="{BB962C8B-B14F-4D97-AF65-F5344CB8AC3E}">
        <p14:creationId xmlns:p14="http://schemas.microsoft.com/office/powerpoint/2010/main" val="129326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JAK ZAČÍT DEN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RANNÍM RITUÁLEM (příjemně naladí a posílí naše  návyky)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Vstávat ve stejnou dobu ( efektivní lidé vstávají brzy)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Zkrátit náběhové dny (převlékání, přesun, pracovní zahřívání – noviny, internet)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Upřesnit plán – vytvořit nejdůležitější úkol, naléhavé až potom!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53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1357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JAK UKONČIT DEN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UKONČIT (VYŘEŠIT MAXIMUM VĚCÍ), SPLNÍME-LI 20 %, UDĚLALI JSME 80 % VÝSLEDKŮ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REZERVA NA ZÍTŘEK: PŘIPRAVIT, CO ZÍTRA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UKLIDIT PRACOVNÍ STŮL : PSYCHICKY UKONČÍME DEN A LÉPE SE NÁM BUDE PRACOVAT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DOMŮ S DOBROU NÁLADOU :  PĚŠKY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54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5425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216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860D0A-4ED4-41F6-A0E2-19AA12736FC7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55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ZLODĚJI ČASU</a:t>
            </a:r>
            <a:endParaRPr lang="en-GB" altLang="cs-CZ" sz="3200" b="1" smtClean="0"/>
          </a:p>
        </p:txBody>
      </p:sp>
      <p:sp>
        <p:nvSpPr>
          <p:cNvPr id="921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830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Nepředvídané situace způsobují v hospodaření s časem potíže.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Druhy vyrušení : 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b="1" smtClean="0"/>
              <a:t>Malé vyrušení</a:t>
            </a:r>
            <a:r>
              <a:rPr lang="cs-CZ" altLang="cs-CZ" sz="2400" smtClean="0"/>
              <a:t> (</a:t>
            </a:r>
            <a:r>
              <a:rPr lang="cs-CZ" altLang="cs-CZ" sz="2400" i="1" smtClean="0"/>
              <a:t>není třeba na něj reagovat např. pod okny naší kanceláře projede hlučné auto)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i="1" smtClean="0"/>
              <a:t> </a:t>
            </a:r>
            <a:r>
              <a:rPr lang="cs-CZ" altLang="cs-CZ" sz="2400" b="1" smtClean="0"/>
              <a:t>Střední vyrušení </a:t>
            </a:r>
            <a:r>
              <a:rPr lang="cs-CZ" altLang="cs-CZ" sz="2400" i="1" smtClean="0"/>
              <a:t>(je nutné během krátké doby ošetřit a hned poté se vrátit k původní činnosti, např. důležitá a naléhavá SMS s uklidňující zprávou, že věci jdou podle plánu).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b="1" smtClean="0"/>
              <a:t>Velké vyrušení </a:t>
            </a:r>
            <a:r>
              <a:rPr lang="cs-CZ" altLang="cs-CZ" sz="2400" i="1" smtClean="0"/>
              <a:t>(nutno přerušit dosavadní činnost např. jsme odvoláni vedoucím na důležitou poradu)</a:t>
            </a:r>
            <a:endParaRPr lang="en-GB" altLang="cs-CZ" sz="2400" b="1" smtClean="0"/>
          </a:p>
        </p:txBody>
      </p:sp>
    </p:spTree>
    <p:extLst>
      <p:ext uri="{BB962C8B-B14F-4D97-AF65-F5344CB8AC3E}">
        <p14:creationId xmlns:p14="http://schemas.microsoft.com/office/powerpoint/2010/main" val="22836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318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28315F-F694-4C73-8DBE-E55BB5F566E3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„ZLODĚJI ČASU“</a:t>
            </a:r>
          </a:p>
        </p:txBody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8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PŘÍLIŠ MNOHO RUTINNÍ PRÁCE </a:t>
            </a:r>
            <a:r>
              <a:rPr lang="cs-CZ" altLang="cs-CZ" sz="2800" smtClean="0"/>
              <a:t>(neumíme volit priority, neumíme delegovat, neumíme říci ne)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NEEFEKTIVNÍ KOMUNIKACE (</a:t>
            </a:r>
            <a:r>
              <a:rPr lang="cs-CZ" altLang="cs-CZ" sz="2800" smtClean="0"/>
              <a:t>telefonování, návštěvy, kontrolování, porady)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NEEFEKTIVNÍ ADMINISTRATIVA (</a:t>
            </a:r>
            <a:r>
              <a:rPr lang="cs-CZ" altLang="cs-CZ" sz="2800" smtClean="0"/>
              <a:t>chybí důraz na užitečnost)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NEROZHODNOST A NEPRUŽNOST</a:t>
            </a:r>
            <a:endParaRPr lang="cs-CZ" altLang="cs-CZ" sz="28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NÍZKÁ OSOBNÍ ORGANIZOVANOST (SEBEKÁZEŇ) A ORIENTACE NA CÍL</a:t>
            </a:r>
            <a:endParaRPr lang="cs-CZ" altLang="cs-CZ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800" smtClean="0"/>
          </a:p>
        </p:txBody>
      </p:sp>
    </p:spTree>
    <p:extLst>
      <p:ext uri="{BB962C8B-B14F-4D97-AF65-F5344CB8AC3E}">
        <p14:creationId xmlns:p14="http://schemas.microsoft.com/office/powerpoint/2010/main" val="108820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421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774B4D-9EA5-4AAF-B9ED-E700860DB2E9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57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JAK ROZPOZNAT A ELIMINOVAT ZLODĚJE VÝKONU</a:t>
            </a:r>
          </a:p>
        </p:txBody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Abyste mohli eliminovat zloděje výkonu, musíte nejprve provést sebeanalýzu.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Při jejím provádění se sami sebe otevřeně a upřímně zeptejte, do kterých úkolů nebo osob investujete příliš mnoho času a nervů, aniž by z toho vzešlo něco produktivního.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Využijte pro sebeanalýzu následující test:</a:t>
            </a:r>
          </a:p>
        </p:txBody>
      </p:sp>
    </p:spTree>
    <p:extLst>
      <p:ext uri="{BB962C8B-B14F-4D97-AF65-F5344CB8AC3E}">
        <p14:creationId xmlns:p14="http://schemas.microsoft.com/office/powerpoint/2010/main" val="298749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523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19B36EA-E281-48EF-A58B-DFC0BBBDE741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58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52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TEST : MÉ ČASOVÉ ZTRÁTY</a:t>
            </a:r>
            <a:r>
              <a:rPr lang="cs-CZ" altLang="cs-CZ" smtClean="0"/>
              <a:t> </a:t>
            </a:r>
          </a:p>
        </p:txBody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Rozdělte si list papíru na 5 sloupců. První sloupec označte 1- 12, 2. sloupec nadepište – téměř vždy, 3. sloupec – spíše časté, 4. sloupec – méně časté, 5. sloupec – téměř nikdy.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Odpovídejte na následující otázky. 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6364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EFB10E-CEC7-4558-9D3A-4A3167A9C73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59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955675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TEST SEBEHODNOCENÍ</a:t>
            </a:r>
            <a:r>
              <a:rPr lang="cs-CZ" altLang="cs-CZ" smtClean="0"/>
              <a:t> </a:t>
            </a: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4006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Telefon mě běžně vyrušuje, rozhovory jsou většinou zbytečně dlouhé.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Kvůli četným návštěvám zvenku i z vlastního podniku se často nedostanu k samotné práci.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Jednání zpravidla trvají příliš dlouho a výsledek ze zasedání je pro mne často neuspokojující.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Velké, tzn. časově náročné a tudíž často nepříjemné úkoly zpravidla odsouvám nebo mám obtíže dovést je do konce, protože nikdy nemám klid (odkládání úkolů).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Často nemám vyjasněny priority, zkouším zvládnout najednou velmi mnoho úkolů. Vykonávám příliš mnoho operativy a nemohu se dostatečně soustředit na nejdůležitější úkoly.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Vlastní časové plány a termíny dodržuji často jen pod časovým tlakem, protože stále něco neočekávaného mezitím nastane, nebo protože jsem si předsevzal velmi mnoho úkolů.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Na mém psacím stole mám hodně papírů, korespondence a čtení mi zabere hodně času. Přehled a pořádek na psacím stole není právě vynikající.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Komunikace s ostatními lidmi není většinou dostatečná. Pozdější výměna informací, nedorozumění nebo dokonce třenice jsou u nás na běžném pořádku.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Delegování úkolů jen zřídka proběhne v pořádku, často musím vyřizovat věci, které by si mohli udělat také jiní.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Když jiní ode mne něco chtějí, jen pro mne těžké říci NE, a to v i případě, kdy bych měl vyřídit vlastní práci.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V mém životním plánu chybí jasné stanovení cíle jak profesního, tak osobního, tzn. Že často nevidím žádný smysl v tom, co celý den dělám.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Někdy mi schází potřebná sebedisciplína, abych to, co si naplánuji, také provedl.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cs-CZ" altLang="cs-CZ" sz="160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cs-CZ" altLang="cs-CZ" sz="1400" smtClean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2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728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ECE7CB4-DCE0-48B3-BB7E-F0FA5ADBDA2E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60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VYHODNOCENÍ TESTU</a:t>
            </a:r>
            <a:r>
              <a:rPr lang="cs-CZ" altLang="cs-CZ" smtClean="0"/>
              <a:t> </a:t>
            </a:r>
          </a:p>
        </p:txBody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Sečtěte zatržené odpovědi v jednotlivých sloupcích a určete celkový počet bodů.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= 1.sloupec x 0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= 2. sloupec x 1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= 3. sloupec x 2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= 4. sloupec x 3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= ……. bodů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4119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830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F06233-5FA9-4ACF-9FB0-FFCF0452B91A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61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83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VÝSLEDKY TESTU</a:t>
            </a:r>
            <a:r>
              <a:rPr lang="cs-CZ" altLang="cs-CZ" smtClean="0"/>
              <a:t> </a:t>
            </a:r>
          </a:p>
        </p:txBody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0 - 17 bodů : Svůj čas neplánujete a necháte se honit okolím. Nemůžete řídit sebe ani jiné lidi. Pokud se naučíte řídit sebe a zvládat svůj čas, tak vám začne nový život.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18 - 24 bodů : Pokoušíte se vzít v úvahu svůj čas, ale nejste dostatečně důslední, abyste v tom dosáhli viditelného úspěchu.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25 - 30 bodů : Vaše práce s časem je dobrá – a můžete být ještě lepší.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31 – 36 bodů: Jen tak něco vás nevyruší, nedovolíte to. Jste vzorem pro každého, kdo se chce naučit hospodařit s časem, pokud jste na otázky z dotazníku odpovídali čestně!</a:t>
            </a:r>
          </a:p>
        </p:txBody>
      </p:sp>
    </p:spTree>
    <p:extLst>
      <p:ext uri="{BB962C8B-B14F-4D97-AF65-F5344CB8AC3E}">
        <p14:creationId xmlns:p14="http://schemas.microsoft.com/office/powerpoint/2010/main" val="3961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9933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9F63512-21C1-4717-B96D-0192EF6C30B4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62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TELEFON – ZLODĚJ ČASU</a:t>
            </a:r>
            <a:r>
              <a:rPr lang="cs-CZ" altLang="cs-CZ" smtClean="0"/>
              <a:t> </a:t>
            </a:r>
          </a:p>
        </p:txBody>
      </p:sp>
      <p:sp>
        <p:nvSpPr>
          <p:cNvPr id="993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Kolik času protelefonujete ? (výzkumy ukazují, že manažeři podceňují nebo naopak přeceňují až o 50 % odhad doby, kterou stráví se sluchátkem v ruce).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Zaveďte si časový snímek na telefonování. Sledujte nejméně týden své příchozí i odchozí hovory (použijte stopky). Vaše první reakce na výsledek může být :“To jsem nevěděl, že mluvím tak dlouho“.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cs-CZ" altLang="cs-CZ" sz="2400" smtClean="0"/>
          </a:p>
        </p:txBody>
      </p:sp>
    </p:spTree>
    <p:extLst>
      <p:ext uri="{BB962C8B-B14F-4D97-AF65-F5344CB8AC3E}">
        <p14:creationId xmlns:p14="http://schemas.microsoft.com/office/powerpoint/2010/main" val="302888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035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E712D66-316F-4CEC-A85B-3830B430FDC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63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03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JAK NA ZLODĚJE ČASU – TELEFON ?</a:t>
            </a:r>
            <a:r>
              <a:rPr lang="cs-CZ" altLang="cs-CZ" smtClean="0"/>
              <a:t> </a:t>
            </a:r>
          </a:p>
        </p:txBody>
      </p:sp>
      <p:sp>
        <p:nvSpPr>
          <p:cNvPr id="1003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2000" b="1" smtClean="0"/>
              <a:t>Plánování </a:t>
            </a:r>
            <a:r>
              <a:rPr lang="cs-CZ" altLang="cs-CZ" sz="2000" smtClean="0"/>
              <a:t>(zvykněte si plánovat každý svůj hovor). Stručně si poznamenejte, co chcete sdělit nebo zjistit – pomůže vám to uvědomit si, proč vlastně telefonujete. Ušetříte tak čas nejen svůj, ale i osoby na druhé straně aparátu. Vaším cílem je : </a:t>
            </a:r>
            <a:r>
              <a:rPr lang="cs-CZ" altLang="cs-CZ" sz="2000" i="1" smtClean="0"/>
              <a:t>stručná, jasná a přátelská komunikace.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2000" b="1" smtClean="0"/>
              <a:t>Houfování </a:t>
            </a:r>
            <a:r>
              <a:rPr lang="cs-CZ" altLang="cs-CZ" sz="2000" smtClean="0"/>
              <a:t>– vyhraďte si každý den přesně hodiny na telefonní hovory (zejména odchozí). Pokuste se volat nejvíce těsně před obědem nebo bezprostředně před koncem dne. Lidé nejsou tak upovídání a vám se proto podaří vše vyřídit daleko ekonomičtěji.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000" b="1" smtClean="0"/>
              <a:t>         (</a:t>
            </a:r>
            <a:r>
              <a:rPr lang="cs-CZ" altLang="cs-CZ" sz="2000" i="1" smtClean="0">
                <a:solidFill>
                  <a:schemeClr val="bg2"/>
                </a:solidFill>
              </a:rPr>
              <a:t>kontrolování telefonu má v praxi dobré výsledky. Když jedna britská pojišťovna zavedlajeden den v týdnu jako „tichou hodinku“, kdy nepřijímala žádné příchozí hovory, takže se dalo pracovat bez přerušení, zvedla se produktivita o více než 23 % za rok. )</a:t>
            </a:r>
            <a:endParaRPr lang="cs-CZ" altLang="cs-CZ" sz="2000" b="1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endParaRPr lang="cs-CZ" altLang="cs-CZ" sz="2000" b="1" smtClean="0"/>
          </a:p>
        </p:txBody>
      </p:sp>
    </p:spTree>
    <p:extLst>
      <p:ext uri="{BB962C8B-B14F-4D97-AF65-F5344CB8AC3E}">
        <p14:creationId xmlns:p14="http://schemas.microsoft.com/office/powerpoint/2010/main" val="14865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137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582205-4788-49D7-9E14-57E844FAA9A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64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13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DELEGOVÁNÍ</a:t>
            </a:r>
          </a:p>
        </p:txBody>
      </p:sp>
      <p:sp>
        <p:nvSpPr>
          <p:cNvPr id="1013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Co to znamená </a:t>
            </a:r>
            <a:r>
              <a:rPr lang="cs-CZ" altLang="cs-CZ" b="1" smtClean="0"/>
              <a:t>delegovat</a:t>
            </a:r>
            <a:r>
              <a:rPr lang="cs-CZ" altLang="cs-CZ" smtClean="0"/>
              <a:t> ? (svěřit úkol jiné osobě, zplnomocnit ji k němu. Takto pověřený nyní jedná jako váš zástupce).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Delegování je velký motivátor : obohacuje práci, zdokonaluje schopnosti a zvyšuje morálku. </a:t>
            </a:r>
          </a:p>
        </p:txBody>
      </p:sp>
    </p:spTree>
    <p:extLst>
      <p:ext uri="{BB962C8B-B14F-4D97-AF65-F5344CB8AC3E}">
        <p14:creationId xmlns:p14="http://schemas.microsoft.com/office/powerpoint/2010/main" val="387507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240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6BC101-3221-40AF-BEB6-168B24688D80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65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24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VÝHODY DELEGOVÁNÍ</a:t>
            </a:r>
            <a:endParaRPr lang="en-GB" altLang="cs-CZ" sz="3200" b="1" smtClean="0"/>
          </a:p>
        </p:txBody>
      </p:sp>
      <p:sp>
        <p:nvSpPr>
          <p:cNvPr id="1024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4624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dirty="0" smtClean="0"/>
              <a:t>Úspora času</a:t>
            </a:r>
            <a:r>
              <a:rPr lang="cs-CZ" altLang="cs-CZ" sz="2800" dirty="0" smtClean="0"/>
              <a:t> = vedoucí se např. zbavuje rutinních činností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dirty="0" smtClean="0"/>
              <a:t>Rozvoj kompetencí pracovníků</a:t>
            </a:r>
            <a:r>
              <a:rPr lang="cs-CZ" altLang="cs-CZ" sz="2800" b="1" i="1" dirty="0" smtClean="0"/>
              <a:t> 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i="1" dirty="0" smtClean="0"/>
              <a:t>přínos pro vedoucího i podřízeného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i="1" dirty="0" smtClean="0"/>
              <a:t> podřízený se učí novým věcem, rozvíjí se, jsou na něj kladeny vyšší nároky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400" i="1" dirty="0" smtClean="0"/>
              <a:t> nadřízený </a:t>
            </a:r>
            <a:r>
              <a:rPr lang="cs-CZ" altLang="cs-CZ" sz="2400" b="1" dirty="0" smtClean="0"/>
              <a:t>ušetří čas pro řešení významnějších úkolů</a:t>
            </a:r>
            <a:r>
              <a:rPr lang="cs-CZ" altLang="cs-CZ" sz="2400" dirty="0" smtClean="0"/>
              <a:t> a tím se učí a získává nové zkušenosti, předchází stagnaci</a:t>
            </a:r>
            <a:endParaRPr lang="cs-CZ" altLang="cs-CZ" sz="2400" i="1" dirty="0" smtClean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dirty="0" smtClean="0"/>
              <a:t>Motivace pracovníků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800" b="1" dirty="0" smtClean="0"/>
              <a:t>Příprava </a:t>
            </a:r>
            <a:r>
              <a:rPr lang="cs-CZ" altLang="cs-CZ" sz="2800" dirty="0" smtClean="0"/>
              <a:t>vhodných</a:t>
            </a:r>
            <a:r>
              <a:rPr lang="cs-CZ" altLang="cs-CZ" sz="2800" b="1" dirty="0" smtClean="0"/>
              <a:t> personálních náhrad </a:t>
            </a:r>
            <a:endParaRPr lang="en-GB" altLang="cs-CZ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4513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342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8414AAB-0C7C-403A-9A63-A2841B49053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PRAKTICKÉ CVIČENÍ : POTÍŽE S DELEGOVÁNÍM</a:t>
            </a:r>
          </a:p>
        </p:txBody>
      </p:sp>
      <p:sp>
        <p:nvSpPr>
          <p:cNvPr id="1034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Mnoho z nás má potíže s delegováním.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Toto cvičení se dá použít i v případě, že nemáte zaměstnance – stále někoho delegujete.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Zkuste během 2 minut sepsat důvody, kvůli kterým je pro vás delegování obtížné. Pokud si myslíte, že tohle není váš problém, tak napište, proč by to mohlo být obtížné pro někoho jiného.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Až potom si přečtěte seznam na následujícím snímku.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Ke každému důvodu si vymyslete argument mluvící proti.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Udělejte si seznam výhod plynoucích z delegování a ty použijte jako argumenty mluvící pro.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Delegování je pro efektivní time management nezbytné – existuje velmi málo rolí, které můžete skutečně převzít úplně sami.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Delegovat se naučíte skutečně tak, že to budete dělat. Zariskujte a podívejte se, co se stane. </a:t>
            </a:r>
          </a:p>
        </p:txBody>
      </p:sp>
    </p:spTree>
    <p:extLst>
      <p:ext uri="{BB962C8B-B14F-4D97-AF65-F5344CB8AC3E}">
        <p14:creationId xmlns:p14="http://schemas.microsoft.com/office/powerpoint/2010/main" val="264806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445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93AA894-B5D9-4B0E-B629-AC8C8B6D042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67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44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PROČ JE SLOŽITÉ DELEGOVAT ? </a:t>
            </a:r>
          </a:p>
        </p:txBody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Je to riskantní.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Dělat vše nás baví.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Já to zvládnu lépe, koneckonců já jsem expert.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Je to příliš pomalé.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Tuhle práci dělám rád.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Máme rádi o všem přehled.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Nebudou podřízení lepší než my ?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Nejste si jistí svou pozicí. (nevíte, zda můžete delegovat).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dirty="0" smtClean="0"/>
              <a:t>Ostatní už toho dělají dost.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cs-CZ" altLang="cs-CZ" sz="2400" b="1" i="1" dirty="0" smtClean="0"/>
              <a:t> Napadá Vás ještě nějaký důvod ? </a:t>
            </a:r>
            <a:br>
              <a:rPr lang="cs-CZ" altLang="cs-CZ" sz="2400" b="1" i="1" dirty="0" smtClean="0"/>
            </a:br>
            <a:endParaRPr lang="cs-CZ" altLang="cs-CZ" sz="2400" b="1" i="1" dirty="0" smtClean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cs-CZ" altLang="cs-CZ" sz="2400" dirty="0" smtClean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9974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547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701763F-FDF7-460D-A7C6-0F69B3EC1350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68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54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39775"/>
          </a:xfrm>
        </p:spPr>
        <p:txBody>
          <a:bodyPr/>
          <a:lstStyle/>
          <a:p>
            <a:pPr eaLnBrk="1" hangingPunct="1"/>
            <a:r>
              <a:rPr lang="cs-CZ" altLang="cs-CZ" sz="2800" b="1" smtClean="0"/>
              <a:t>CO NEMŮŽE BÝT DELEGOVÁNO ?</a:t>
            </a:r>
            <a:r>
              <a:rPr lang="cs-CZ" altLang="cs-CZ" sz="4000" smtClean="0"/>
              <a:t> </a:t>
            </a:r>
          </a:p>
        </p:txBody>
      </p:sp>
      <p:sp>
        <p:nvSpPr>
          <p:cNvPr id="1054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23862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Vlastní zodpovědnost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Vedoucí postavení </a:t>
            </a:r>
            <a:r>
              <a:rPr lang="cs-CZ" altLang="cs-CZ" sz="2800" smtClean="0"/>
              <a:t>= samotné vedení – jádro pracovních povinností manažera (budování týmu, rozvíjení jednotlivců, definování záměrů a cílů, plánování a řízení)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smtClean="0"/>
              <a:t>Nenechejte nikoho </a:t>
            </a:r>
            <a:r>
              <a:rPr lang="cs-CZ" altLang="cs-CZ" sz="2800" b="1" smtClean="0"/>
              <a:t>vystupovat vašim jménem</a:t>
            </a:r>
            <a:r>
              <a:rPr lang="cs-CZ" altLang="cs-CZ" sz="2800" smtClean="0"/>
              <a:t>.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z="2800" b="1" smtClean="0"/>
              <a:t>Nenechejte si říkat</a:t>
            </a:r>
            <a:r>
              <a:rPr lang="cs-CZ" altLang="cs-CZ" sz="2800" smtClean="0"/>
              <a:t>, co byste měli delegovat, je to vaše povinnost. </a:t>
            </a:r>
          </a:p>
        </p:txBody>
      </p:sp>
    </p:spTree>
    <p:extLst>
      <p:ext uri="{BB962C8B-B14F-4D97-AF65-F5344CB8AC3E}">
        <p14:creationId xmlns:p14="http://schemas.microsoft.com/office/powerpoint/2010/main" val="283342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649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ED83CE-4B03-42DE-80D9-4086D0A50D3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69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00806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CO MŮŽE BÝT DELEGOVÁNO ?</a:t>
            </a:r>
            <a:r>
              <a:rPr lang="cs-CZ" altLang="cs-CZ" smtClean="0"/>
              <a:t> </a:t>
            </a:r>
          </a:p>
        </p:txBody>
      </p:sp>
      <p:sp>
        <p:nvSpPr>
          <p:cNvPr id="1065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167187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cs-CZ" altLang="cs-CZ" sz="1800" smtClean="0"/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Cokoliv, co žere čas a není důležité. Úkoly „C“.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V době časové krize to neplatí. (trvá, než něco někomu vysvětlíte)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Jednoduché úkoly a rutinní práce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Úkoly, které druhý dovede plnit lépe, ekonomičtěji nebo na které je odborník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Úkoly, které manažer nemá v oblibě a jiný je může dělat rád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Úkoly, které jinému zpestří stereotyp práce a oživí rutinu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cs-CZ" altLang="cs-CZ" sz="18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1800" b="1" smtClean="0"/>
              <a:t>CO BY NEMĚLO BÝT DELEGOVÁNO ?</a:t>
            </a:r>
            <a:r>
              <a:rPr lang="cs-CZ" altLang="cs-CZ" sz="1800" smtClean="0"/>
              <a:t>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b="1" smtClean="0"/>
              <a:t>Mimořádné úkoly</a:t>
            </a:r>
            <a:r>
              <a:rPr lang="cs-CZ" altLang="cs-CZ" sz="1800" smtClean="0"/>
              <a:t>, které jsou nezbytné a jež jenom vy jistě uděláte včas.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b="1" smtClean="0"/>
              <a:t>Důvěrné</a:t>
            </a:r>
            <a:r>
              <a:rPr lang="cs-CZ" altLang="cs-CZ" sz="1800" smtClean="0"/>
              <a:t> a obzvláště </a:t>
            </a:r>
            <a:r>
              <a:rPr lang="cs-CZ" altLang="cs-CZ" sz="1800" b="1" smtClean="0"/>
              <a:t>citlivé úkoly</a:t>
            </a:r>
            <a:r>
              <a:rPr lang="cs-CZ" altLang="cs-CZ" sz="1800" smtClean="0"/>
              <a:t>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b="1" smtClean="0"/>
              <a:t>Nové</a:t>
            </a:r>
            <a:r>
              <a:rPr lang="cs-CZ" altLang="cs-CZ" sz="1800" smtClean="0"/>
              <a:t> nebo </a:t>
            </a:r>
            <a:r>
              <a:rPr lang="cs-CZ" altLang="cs-CZ" sz="1800" b="1" smtClean="0"/>
              <a:t>špatně popsané úkoly </a:t>
            </a:r>
            <a:r>
              <a:rPr lang="cs-CZ" altLang="cs-CZ" sz="1800" smtClean="0"/>
              <a:t>(podřízení ztratí hodně času získáním potřebných informací)</a:t>
            </a:r>
          </a:p>
        </p:txBody>
      </p:sp>
    </p:spTree>
    <p:extLst>
      <p:ext uri="{BB962C8B-B14F-4D97-AF65-F5344CB8AC3E}">
        <p14:creationId xmlns:p14="http://schemas.microsoft.com/office/powerpoint/2010/main" val="264966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200" smtClean="0"/>
              <a:t/>
            </a:r>
            <a:br>
              <a:rPr lang="cs-CZ" altLang="cs-CZ" sz="3200" smtClean="0"/>
            </a:br>
            <a:r>
              <a:rPr lang="cs-CZ" altLang="cs-CZ" sz="3200" b="1" smtClean="0"/>
              <a:t>CO BY NEMĚLO BÝT DELEGOVÁNO ?</a:t>
            </a:r>
            <a:r>
              <a:rPr lang="cs-CZ" altLang="cs-CZ" sz="4000" smtClean="0"/>
              <a:t> </a:t>
            </a:r>
            <a:br>
              <a:rPr lang="cs-CZ" altLang="cs-CZ" sz="4000" smtClean="0"/>
            </a:br>
            <a:endParaRPr lang="en-GB" altLang="cs-CZ" sz="4000" smtClean="0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Mimořádné úkoly, které jsou nezbytné a jenom vy jistě uděláte včas.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Důvěrné a obzvláště citlivé úkoly.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Nové nebo špatně popsané úkoly (podřízení ztratí hodně času získáním potřebných informací)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Kontrola a hodnocení pracovníků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Úkoly, které jsou povinností manažera, ale jsou mu nepříjemné.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Životně důležité – termínované úkoly (podklady pro výběrové řízení)</a:t>
            </a:r>
            <a:endParaRPr lang="en-GB" altLang="cs-CZ" sz="2400" smtClean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PRACOVNÍ ČAS ZAMĚSTNANCE</a:t>
            </a: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6F49CF-267B-453A-A62A-A3A05673E1F3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70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99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752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2C2481-225A-419D-8D19-414208781A6C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71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75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1"/>
            <a:ext cx="8229600" cy="739552"/>
          </a:xfrm>
        </p:spPr>
        <p:txBody>
          <a:bodyPr/>
          <a:lstStyle/>
          <a:p>
            <a:pPr eaLnBrk="1" hangingPunct="1"/>
            <a:r>
              <a:rPr lang="cs-CZ" altLang="cs-CZ" sz="2800" b="1" dirty="0" smtClean="0"/>
              <a:t>PRAVIDLA ÚSPĚŠNÉHO DELEGOVÁNÍ</a:t>
            </a:r>
          </a:p>
        </p:txBody>
      </p:sp>
      <p:sp>
        <p:nvSpPr>
          <p:cNvPr id="1075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52663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PROMYSLETE SI, CO CHCETE DELEGOVAT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ROZHODNĚTE SE, NA KOHO DANOU ZÁLEŽITOST BUDETE DELEG.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SEPIŠTE SEZNAM TOHO, CO JE POTŘEBA UDĚLAT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VYSVĚTLETE JEDNOTLIVÉ KROKY DANÉHO ÚKOLU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KOLEGU ČI PODŘÍZENÉHO DOSTATEČNĚ PROŠKOLTE, POSKYTNĚTE ZPĚTNOU VAZBU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PROMLUVTE SI O PROBĚHLÉ DELEGACI S TÍM, KOHO SE TO TÝKÁ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OTEVŘENĚ KOMUNIKUJTE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cs-CZ" altLang="cs-CZ" sz="2200" dirty="0" smtClean="0"/>
              <a:t>NA ZÁVĚR ZKONTROLUJTE, OHODNOŤTE ODVEDENOU PRÁCI, PODŘÍZENÉHO POCHVALTE</a:t>
            </a:r>
          </a:p>
        </p:txBody>
      </p:sp>
    </p:spTree>
    <p:extLst>
      <p:ext uri="{BB962C8B-B14F-4D97-AF65-F5344CB8AC3E}">
        <p14:creationId xmlns:p14="http://schemas.microsoft.com/office/powerpoint/2010/main" val="50927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854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529C39-8189-4BE8-9097-7484E658BAF2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72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71550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PRODUKTIVNÍ ČAS</a:t>
            </a:r>
            <a:r>
              <a:rPr lang="cs-CZ" altLang="cs-CZ" smtClean="0"/>
              <a:t> </a:t>
            </a:r>
          </a:p>
        </p:txBody>
      </p:sp>
      <p:sp>
        <p:nvSpPr>
          <p:cNvPr id="1085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8750"/>
            <a:ext cx="8229600" cy="49291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Co je Váš </a:t>
            </a:r>
            <a:r>
              <a:rPr lang="cs-CZ" altLang="cs-CZ" sz="2000" b="1" smtClean="0"/>
              <a:t>produktivní čas</a:t>
            </a:r>
            <a:r>
              <a:rPr lang="cs-CZ" altLang="cs-CZ" sz="2000" smtClean="0"/>
              <a:t> ? (váš čas, kdy děláte svoji práci nejlépe, někteří se koncentrují nejvíce ráno, jiní kolem poledne, později odpoledne).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Výzkumy ukázaly, že introverti mají sklon být Skřivany, extroverti Sovami (sedí to na vás)?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Nejproduktivnější doba pro většinu z nás je </a:t>
            </a:r>
            <a:r>
              <a:rPr lang="cs-CZ" altLang="cs-CZ" sz="2000" b="1" smtClean="0"/>
              <a:t>kolem 10. hodiny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 </a:t>
            </a:r>
            <a:r>
              <a:rPr lang="cs-CZ" altLang="cs-CZ" sz="2000" smtClean="0">
                <a:sym typeface="Wingdings" pitchFamily="2" charset="2"/>
              </a:rPr>
              <a:t></a:t>
            </a:r>
            <a:r>
              <a:rPr lang="en-US" altLang="cs-CZ" sz="2000" smtClean="0">
                <a:sym typeface="Wingdings" pitchFamily="2" charset="2"/>
              </a:rPr>
              <a:t> napl</a:t>
            </a:r>
            <a:r>
              <a:rPr lang="cs-CZ" altLang="cs-CZ" sz="2000" smtClean="0">
                <a:sym typeface="Wingdings" pitchFamily="2" charset="2"/>
              </a:rPr>
              <a:t>ánujte si na tuto dobu důležité záležitosti, dosáhnete tak více a s menší námahou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Proč to většině lidí myslí po ránu ? (je to dáno mentální a fyzickou vyčerpaností, lékem na psychickou únavu není další práce, ale odpočinek  - cvičení na čerstvém vzduchu nebo jiná zábava, která nezatěžuje mozek).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Člověk dodržuje přirozený rytmus. Vstává nějaký čas po úsvitu a když zapadne slunce, chystá se spát. Je velmi obtížné tento cyklus rozbít. (probdíte-li celou noc, pocítíte s úsvitem nový příval energie).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b="1" smtClean="0"/>
              <a:t>Doporučení</a:t>
            </a:r>
            <a:r>
              <a:rPr lang="cs-CZ" altLang="cs-CZ" sz="2000" smtClean="0"/>
              <a:t> : plánujte si tvůrčí a náročnou práci do hodin, kdy křivka energie stoupá, tedy před a po snídani, naopak zajímavou práci (určité schůzky nebo společenské události) přesuňte mimo svou špičku</a:t>
            </a:r>
          </a:p>
        </p:txBody>
      </p:sp>
    </p:spTree>
    <p:extLst>
      <p:ext uri="{BB962C8B-B14F-4D97-AF65-F5344CB8AC3E}">
        <p14:creationId xmlns:p14="http://schemas.microsoft.com/office/powerpoint/2010/main" val="318066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0957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6286154-5FD5-4CC3-A65B-F9C9C80943F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73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95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KŘIVKA ENERGIE</a:t>
            </a:r>
          </a:p>
        </p:txBody>
      </p:sp>
      <p:pic>
        <p:nvPicPr>
          <p:cNvPr id="109573" name="Picture 4" descr="msoD1A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989138"/>
            <a:ext cx="720090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059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0EF9B23-786C-426E-93A9-65A711ACF825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74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MĚSÍČNÍ SVIT</a:t>
            </a:r>
          </a:p>
        </p:txBody>
      </p:sp>
      <p:sp>
        <p:nvSpPr>
          <p:cNvPr id="1105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83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400" smtClean="0"/>
              <a:t>= pracování v posteli v časných ranních hodinách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Mějte na nočním stole </a:t>
            </a:r>
            <a:r>
              <a:rPr lang="cs-CZ" altLang="cs-CZ" sz="2400" b="1" smtClean="0"/>
              <a:t>připravený blok.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Máte-li pocit, že jste časně ráno na něco přišli, rozsviťte a zapište si to.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Občas se vám přihodí, že ve velmi časně ráno vzbudíte, aniž by vás něco vyrušilo, a jen tak ležíte, zatímco se vám hlavou hodní myšlenky jedna přes druhou. Zde platí : </a:t>
            </a:r>
            <a:r>
              <a:rPr lang="cs-CZ" altLang="cs-CZ" sz="2400" b="1" smtClean="0"/>
              <a:t>buďte flexibilní</a:t>
            </a:r>
            <a:r>
              <a:rPr lang="cs-CZ" altLang="cs-CZ" sz="2400" smtClean="0"/>
              <a:t>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Udělejte si poznámky o nápadech, místo snahy znovu usnout.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Měsíční svit byl shledán skvělým lékem </a:t>
            </a:r>
            <a:r>
              <a:rPr lang="cs-CZ" altLang="cs-CZ" sz="2400" b="1" smtClean="0"/>
              <a:t>proti nespavosti</a:t>
            </a:r>
            <a:r>
              <a:rPr lang="cs-CZ" altLang="cs-CZ" sz="240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594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161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B334AF2-293E-44B8-8F97-FB5508B895F4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75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16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TEST : VAŠE KŘIVKA VÝKONNOSTI</a:t>
            </a:r>
            <a:r>
              <a:rPr lang="cs-CZ" altLang="cs-CZ" smtClean="0"/>
              <a:t> </a:t>
            </a:r>
          </a:p>
        </p:txBody>
      </p:sp>
      <p:sp>
        <p:nvSpPr>
          <p:cNvPr id="1116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b="1" i="1" smtClean="0"/>
              <a:t>„Od té doby, co znám svou výkonnostní křivku, pracuji mnohem efektivněji. ….“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cs-CZ" altLang="cs-CZ" sz="2000" b="1" i="1" smtClean="0"/>
              <a:t>					T.M. Pffefferkorn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Zkuste si udělat test, zda jste ranní ptáče nebo večerní sova. Hodně lidí ztrácí čas tím, že se snaží o maximální výkon v době, kdy ho prostě v důsledku vnitřních biologických hodin nejsou schopni.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Křivka výkonnosti souvisí s přirozenou proměnlivostí aktivity našeho organismu, která během dne kolísá.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Do jisté míry to vystihuje cyklus, který se opakuje přibližně každých 24 hodin, jakési biologické hodiny, odborně cirkardinální cyklus. </a:t>
            </a:r>
          </a:p>
        </p:txBody>
      </p:sp>
    </p:spTree>
    <p:extLst>
      <p:ext uri="{BB962C8B-B14F-4D97-AF65-F5344CB8AC3E}">
        <p14:creationId xmlns:p14="http://schemas.microsoft.com/office/powerpoint/2010/main" val="130901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264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C95D0F2-F7EA-4BAE-87A9-DAA04AEA9DF5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VYHODNOCENÍ TESTU</a:t>
            </a:r>
            <a:r>
              <a:rPr lang="cs-CZ" altLang="cs-CZ" smtClean="0"/>
              <a:t> </a:t>
            </a: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b="1" smtClean="0"/>
              <a:t>Do 50 bodů</a:t>
            </a:r>
            <a:r>
              <a:rPr lang="cs-CZ" altLang="cs-CZ" sz="2400" smtClean="0"/>
              <a:t> : jste večerní sova. Důležité věci si plánujte spíše po obědě. Po ránu se s vámi jedná těžko. Pokud máte práci od 7.00 a šéfa, který je tyran – budiž vám milostivo samo nebe.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b="1" smtClean="0"/>
              <a:t>Od 50 – 60 bodů</a:t>
            </a:r>
            <a:r>
              <a:rPr lang="cs-CZ" altLang="cs-CZ" sz="2400" smtClean="0"/>
              <a:t> : jste ranní ptáče. Normální křivku výkonnosti si však musíte posunout o 1 hodinu doprava. Trošku pomalejší rozjezd, ale před obědem jste v plné akci. Nejste typ pro dlouhé flámování.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b="1" smtClean="0"/>
              <a:t>60 bodů a více</a:t>
            </a:r>
            <a:r>
              <a:rPr lang="cs-CZ" altLang="cs-CZ" sz="2400" smtClean="0"/>
              <a:t> : Jste ranní ptáče. I na dovolené se budíte brzy. Líbí se vám ranní svěžest. Kolem deváté dopoledne kráčíte k maximálnímu výkonu. V devět večer však nejraději kráčíte do ložnice spát. </a:t>
            </a:r>
          </a:p>
        </p:txBody>
      </p:sp>
    </p:spTree>
    <p:extLst>
      <p:ext uri="{BB962C8B-B14F-4D97-AF65-F5344CB8AC3E}">
        <p14:creationId xmlns:p14="http://schemas.microsoft.com/office/powerpoint/2010/main" val="31315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366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44E601D-485D-4E2A-A789-780FF176CEC4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77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36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ZLATÉ SLOVÍČKO „NE“ VÁM UŠETŘÍ HODNĚ ČASU</a:t>
            </a:r>
          </a:p>
        </p:txBody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600" smtClean="0"/>
              <a:t>Aby vás protějšek pochopi vaše ne, měli byste dbát na následující pravidla :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Prověřit : můžu úkol převzít a zrealizovat ho správně a v termínu ?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Říct ne: Váš protějšek musí poznat, že se jedná  o jasné ne. Př.: „Je mi líto, ale dnes to bohužel nemůžu vyřídit.“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Zdůvodnit : Zdůvodnění je o to lepší, oč je konkrétnější. Př.:“Dnes pracuji celý den na projektu X, který musí být zítra hotový.“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Nabídnout alternativu – přitom zkontrolovat : 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400" smtClean="0"/>
              <a:t>Nemohl by být úkol vyřešen jinak ? 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400" smtClean="0"/>
              <a:t>Nemohl by být úkol zkrácen, případně zjednodušen ? 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400" smtClean="0"/>
              <a:t>Nemohl by úkol vyřídit někdo jiný ? 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400" smtClean="0"/>
              <a:t>Př.: Můžu vám v úterý ráno dát stručný obsah. Stačí to ?“ (s dobrým odůvodněním a uspokojující alternativou bude vaše „ne“ protějškem většinou akceptováno.“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Upozorněte na důsledky (váš protějšek by měl při tom pocítit možné důsledky). Př.: Když tu zprávu napíšu dnes, mohu vám vaše dat pro  měsíční poradu dodat až v úterý.“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600" smtClean="0"/>
              <a:t>Nechejte důsledky skutečně dorazit. 	</a:t>
            </a:r>
          </a:p>
        </p:txBody>
      </p:sp>
    </p:spTree>
    <p:extLst>
      <p:ext uri="{BB962C8B-B14F-4D97-AF65-F5344CB8AC3E}">
        <p14:creationId xmlns:p14="http://schemas.microsoft.com/office/powerpoint/2010/main" val="294493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469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CF8BAD-57A3-46AF-B50D-E1B78116516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78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ŘÍKAT NE</a:t>
            </a:r>
          </a:p>
        </p:txBody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800" smtClean="0"/>
              <a:t>Kdo říká stále „NE“ a pak se často pracně nechá přemluvit nebo to (někdy) přece jen udělá, je vysilujícím partnerem.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800" smtClean="0"/>
              <a:t>Kdo nikdy neřekne „NE“, ale často své „ANO“ nemůže dodržet, je nespolehlivým partnerem.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800" smtClean="0"/>
              <a:t>Kdo cíleně (po pečlivém zvážení) a správně říká „NE“, bude nejsnáze akceptován jako férový partner. </a:t>
            </a:r>
          </a:p>
        </p:txBody>
      </p:sp>
    </p:spTree>
    <p:extLst>
      <p:ext uri="{BB962C8B-B14F-4D97-AF65-F5344CB8AC3E}">
        <p14:creationId xmlns:p14="http://schemas.microsoft.com/office/powerpoint/2010/main" val="364050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673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666E82A-F60E-4775-A327-CA9304F3AD01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79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67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JAK UHLÍDAT VYRUŠOVÁNÍ</a:t>
            </a:r>
          </a:p>
        </p:txBody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Stanovte si </a:t>
            </a:r>
            <a:r>
              <a:rPr lang="cs-CZ" altLang="cs-CZ" sz="1800" b="1" smtClean="0"/>
              <a:t>časový limit</a:t>
            </a:r>
            <a:r>
              <a:rPr lang="cs-CZ" altLang="cs-CZ" sz="1800" smtClean="0"/>
              <a:t> a trvejte na něm. Řekněte : „Mám pět minut. Stačí vám to nebo se raději chcete domluvit na později?“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b="1" smtClean="0"/>
              <a:t>Připravte se na to předem</a:t>
            </a:r>
            <a:r>
              <a:rPr lang="cs-CZ" altLang="cs-CZ" sz="1800" smtClean="0"/>
              <a:t> : „Mám před termínem, takže vůbec nemám volnou chvíli“.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S náhodnými „zastavovateli na kus řeči“ </a:t>
            </a:r>
            <a:r>
              <a:rPr lang="cs-CZ" altLang="cs-CZ" sz="1800" b="1" smtClean="0"/>
              <a:t>zůstávejte stát.</a:t>
            </a:r>
            <a:r>
              <a:rPr lang="cs-CZ" altLang="cs-CZ" sz="1800" smtClean="0"/>
              <a:t> Když se posadí, sedněte si na hranu svého stolu.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Setkávejte se spíše v cizích kancelářích, můžete pak ovlivnit, kdy odejít.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Nuťte mluvit k věci. </a:t>
            </a:r>
            <a:r>
              <a:rPr lang="cs-CZ" altLang="cs-CZ" sz="1800" b="1" smtClean="0"/>
              <a:t>Nebojte se skákat do řeči a ptát se</a:t>
            </a:r>
            <a:r>
              <a:rPr lang="cs-CZ" altLang="cs-CZ" sz="1800" smtClean="0"/>
              <a:t>, v čem je problém. Jaký je vlastně důvod telefonátu nebo návštěvy.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Buďte nemilosrdní k času, ale zdvořilí k lidem. Věnujte jim plnou pozornost. Dobře poslouchejte. Buďte přátelští a nápomocní. Pokud je to jen trochu možné, nenechte od sebe nikoho odejít s prázdnýma rukama.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Umístěte hodiny tak, aby na ně návštěvník viděl, a nebojte se na ně občas podívat. Zmiňte, co máte ještě dnes v plánu : milosrdná lež je lepší než nemilosrdné přerušení.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Jestliže není nezbytné vás okamžitě přepojit, tak ať vaše sekretářka používá metodu „On vám zavolá:“</a:t>
            </a:r>
          </a:p>
        </p:txBody>
      </p:sp>
    </p:spTree>
    <p:extLst>
      <p:ext uri="{BB962C8B-B14F-4D97-AF65-F5344CB8AC3E}">
        <p14:creationId xmlns:p14="http://schemas.microsoft.com/office/powerpoint/2010/main" val="362978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776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ED3122B-C8DC-4EA8-BFCE-0B5BA1F52102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80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77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CVIČENÍ : JAK ODVRÁTIT VYRUŠENÍ ?</a:t>
            </a:r>
          </a:p>
        </p:txBody>
      </p:sp>
      <p:sp>
        <p:nvSpPr>
          <p:cNvPr id="1177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(Doba trvání : 2 minuty, prostředky: žádné, frekvence :průběžně)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Ať se chcete na svou práci jakkoliv soustředit, najdou se lidé, kteří si myslí, že mají právo přijít kdykoliv za vámi a popovídat si.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Při vykonávání některých aktivit je méně pravděpodobné, že vás někdo vyruší. Jakmile uvidíte blížící se potenciální vyrušení, můžete začít telefonovat (skutečně nebo naoko), sklonit se nad klávesnici nebo podložku a začít horečně psát, nebo sehnat někoho a zapojit ho do očividně osobní debaty. Můžete se vykroutit i tak, že odejdete („promiň, musím pospíchat, nutná porada“) a vklouznout na toaletu nebo pracovat někde u jiného stolu.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Pokud narušitel narážku nepochopí, tak vyrušení zkraťte zredukováním své vnímavosti (vyvarujte se očnímu kontaktu, odsekávejte, v odpovědi používejte jednoslabičná slova nebo se dívejte na hodinky). Pokud všechno selže, sáhněte po slušném, ale jednoznačném : „promiň, ale budu to muset zkrátit, protože právě něco dokončuji pro svého šéfa a jestli s tím hned nezačnu, tak mám po prémiích“)</a:t>
            </a:r>
          </a:p>
        </p:txBody>
      </p:sp>
    </p:spTree>
    <p:extLst>
      <p:ext uri="{BB962C8B-B14F-4D97-AF65-F5344CB8AC3E}">
        <p14:creationId xmlns:p14="http://schemas.microsoft.com/office/powerpoint/2010/main" val="323437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878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8F975C-A2C1-4956-8F76-CADD209BC921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81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87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PRAKTICKÉ CVIČENÍ : PRÁCE Z DOMOVA (HOME OFFICE)</a:t>
            </a:r>
          </a:p>
        </p:txBody>
      </p:sp>
      <p:sp>
        <p:nvSpPr>
          <p:cNvPr id="1187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(Doba trvání : 10 min, frekvence : jednorázově)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Na několik minut se zamyslete nad výhodami práce z domova. U většiny lidí by se mohlo jednat o 1 – 3 dny týdně, ne o celou dobu. Promyslete si, jaké by to mělo výhody pro vás a jaké pro společnost (např. menší počet vyrušení, větší pohodlí, více kontaktu se svou rodinou).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Pak se na několik minut zamyslete nad nevýhodami. Sem by mohly patřit : nevhodné předpoklady, vyrušování rodiny, je těžší s vámi navázat kontakt. Vytvořte bilanci. Pokud je váš výsledek silně pozitivní, rozhodněte se pro home office.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Tímto cvičením si prověříte, zda jste schopni pracovat doma či nikoliv.</a:t>
            </a:r>
          </a:p>
        </p:txBody>
      </p:sp>
    </p:spTree>
    <p:extLst>
      <p:ext uri="{BB962C8B-B14F-4D97-AF65-F5344CB8AC3E}">
        <p14:creationId xmlns:p14="http://schemas.microsoft.com/office/powerpoint/2010/main" val="297645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1981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A7021D-644D-47AB-A5FD-4009E29F671F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82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98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ODKLÁDÁNÍ PRÁCE</a:t>
            </a:r>
          </a:p>
        </p:txBody>
      </p:sp>
      <p:sp>
        <p:nvSpPr>
          <p:cNvPr id="119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cs-CZ" altLang="cs-CZ" b="1" i="1" smtClean="0"/>
              <a:t>	„Lidé, kteří překládají něco z dneška na zítřek, jsou ti samí, kteří to již přesunuli ze včerejška na dnešek“.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r>
              <a:rPr lang="cs-CZ" altLang="cs-CZ" b="1" i="1" smtClean="0"/>
              <a:t>						Peter Ustinov</a:t>
            </a:r>
          </a:p>
        </p:txBody>
      </p:sp>
    </p:spTree>
    <p:extLst>
      <p:ext uri="{BB962C8B-B14F-4D97-AF65-F5344CB8AC3E}">
        <p14:creationId xmlns:p14="http://schemas.microsoft.com/office/powerpoint/2010/main" val="10593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083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524A43A-2358-4095-BADB-79E1C0FC171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83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TEST : ODKLÁDÁNÍ PRÁCE</a:t>
            </a:r>
          </a:p>
        </p:txBody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Na otázky testu odpovídejte zaškrtnutím v příslušném sloupci.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Jak je vysoký váš „koeficient odkládání?“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1. sloupec – označení 1 – 10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2. sloupec – skoro pokaždé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3. sloupec – často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4. sloupec - nikdy</a:t>
            </a:r>
          </a:p>
        </p:txBody>
      </p:sp>
    </p:spTree>
    <p:extLst>
      <p:ext uri="{BB962C8B-B14F-4D97-AF65-F5344CB8AC3E}">
        <p14:creationId xmlns:p14="http://schemas.microsoft.com/office/powerpoint/2010/main" val="112888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185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1739BA-065A-4C26-9B8D-08CE700CD0B9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84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18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TEST :</a:t>
            </a:r>
            <a:r>
              <a:rPr lang="cs-CZ" altLang="cs-CZ" smtClean="0"/>
              <a:t> </a:t>
            </a:r>
          </a:p>
        </p:txBody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Vyhledávám důvody a omluvy, abych přesunul(a) obtížný problém.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Potřebuji tlak, abych pokračoval(a) v práci na složitých úkolech.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Existuje příliš  mnoho rušivých vlivů, které mě zdržují od vyřízení důležitých věcí.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Otálím s jasnými odpověďmi, když mám udělat nepříjemná rozhodnutí.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Znesnadňuji kontrolu a následné přepracování důležitých projektů.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Zkouším, zda by ostatní za mne nevyřídili nepříjemné záležitosti.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Práci si beru s sebou domů, abych ji vyřídil(a) večer nebo o víkendu.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Jsem příliš unavený(á) nebo příliš nervózní, než abych vyřídil(a) důležité úkoly.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Nejprve musím vyřídit všechno, co smi leží na stole, než začnu s důležitým úkolem.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cs-CZ" altLang="cs-CZ" sz="1800" smtClean="0"/>
              <a:t>Zanedbávám to, abych si dal(a) konečné termíny. 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cs-CZ" altLang="cs-CZ" sz="1800" smtClean="0"/>
          </a:p>
        </p:txBody>
      </p:sp>
    </p:spTree>
    <p:extLst>
      <p:ext uri="{BB962C8B-B14F-4D97-AF65-F5344CB8AC3E}">
        <p14:creationId xmlns:p14="http://schemas.microsoft.com/office/powerpoint/2010/main" val="417364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288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DB86D6-0ACC-4F5D-9A85-F85683650C9E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85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28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VYHODNOCENÍ TESTU</a:t>
            </a:r>
            <a:r>
              <a:rPr lang="cs-CZ" altLang="cs-CZ" smtClean="0"/>
              <a:t> </a:t>
            </a:r>
          </a:p>
        </p:txBody>
      </p:sp>
      <p:sp>
        <p:nvSpPr>
          <p:cNvPr id="1228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Sečtěte vaše odpovědi podle jednotlivých sloupců. Vynásobte součet za jednotlivé sloupce : 1.sloupec x 3, 2. sloupec x 2, 3. sloupec x 1. Sečtěte dílčí výsledky a dostanete váš osobní „koeficient odkládání práce“.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8824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390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C9A9CD-482F-4DFF-B46B-7973DF3CBFFC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86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39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VÝSLEDKY TESTU</a:t>
            </a:r>
            <a:r>
              <a:rPr lang="cs-CZ" altLang="cs-CZ" smtClean="0"/>
              <a:t> </a:t>
            </a:r>
          </a:p>
        </p:txBody>
      </p:sp>
      <p:sp>
        <p:nvSpPr>
          <p:cNvPr id="1239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10 – 15 bodů : obecně nemáte problém s odkládáním práce, co máte a potřebujete udělat, uděláte. Máte asi také smysl pro dodržení termínů a okolí to dokáže ocenit.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16 – 22 bodů : Máte běžné problémy s odkládáním práce, prostě nejste dokonalí a víte, jak je sladké někdy se na něco vykašlat a přesunout to na neurčito. Horší to bývá, když ono neurčito nastane.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23 – 30 bodů : Zřejmě máte vážné problémy s odkládáním práce a málokdy něco dokončíte v termínu. Možná si toho nabíráte příliš mnoho najednou. </a:t>
            </a:r>
          </a:p>
        </p:txBody>
      </p:sp>
    </p:spTree>
    <p:extLst>
      <p:ext uri="{BB962C8B-B14F-4D97-AF65-F5344CB8AC3E}">
        <p14:creationId xmlns:p14="http://schemas.microsoft.com/office/powerpoint/2010/main" val="6447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493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5B279F9-A288-41CE-81B1-7F87239875FE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87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493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USPOŘÁDÁNÍ KANCELÁŘE</a:t>
            </a:r>
            <a:r>
              <a:rPr lang="cs-CZ" altLang="cs-CZ" smtClean="0"/>
              <a:t> </a:t>
            </a:r>
          </a:p>
        </p:txBody>
      </p:sp>
      <p:sp>
        <p:nvSpPr>
          <p:cNvPr id="1249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3100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Vaše kancelář by měla být přizpůsobena funkci, kterou vykonáváte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Vybavení a materiály, které často používáte, by měly být snadno na dosah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Jestliže používáte počítač, měl by být někde ve vaší blízkosti a ne několik kroků od židle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Důležitý je fyzický komfort a estetické zalíbení (pozor na nahromaděné papíry, nemyté hrnky, prach a špína, pochmurné dekorace)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Dobré světlo zabraňuje bolestem očí i hlavy (mějte i další lampu na stole – je více koncentrovaná než stropní světlo. Také pomáhá snížit hlučnost (lidé mají tendenci v místnostech s lokálním světlem chodit pomaleji a hovořit tišeji)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Nešetřete na nákupu pohodlných a správně navržených židlí ani pro sebe, ani pro vaše z-ce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Pokud hodně píšete a jste pravák, zdroj denního světla by měl přicházet zleva, není dobré mít okno naproti sobě, může vás to příliš rozptylovat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1800" smtClean="0"/>
              <a:t>Kulatý stůl pro jednání je nejvýhodnější – symbolizuje vysoký stupeň rovnosti – je nejen praktický, ale i vhodný</a:t>
            </a:r>
          </a:p>
        </p:txBody>
      </p:sp>
    </p:spTree>
    <p:extLst>
      <p:ext uri="{BB962C8B-B14F-4D97-AF65-F5344CB8AC3E}">
        <p14:creationId xmlns:p14="http://schemas.microsoft.com/office/powerpoint/2010/main" val="46895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595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0063B3-301B-4A72-8C20-FC938C65CD5D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88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595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UMĚNÍ ÚŘEDNIČINY</a:t>
            </a:r>
          </a:p>
        </p:txBody>
      </p:sp>
      <p:sp>
        <p:nvSpPr>
          <p:cNvPr id="1259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Na vašem pracovním stole by neměly být žádné dokumenty kromě těch, na nichž právě pracujete (umožní vám to myslet pouze na jednu věc naráz) – koncentrace znamená velkou úsporu času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Pozor na stůl plný papírů, dopisů a složek – vytvoří ve vás pocit „zavalenosti“ a z toho vyplývajícího napětí a frustrace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Pracovní stůl je místo pro papírování. Na konci každého dne by měl být uklizen a připraven pro zítřek. To, co při práci používáte nejčastěji, by mělo být umístěno v dosahu, abyste neztráceli čas neustálým hledáním.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Zakládejte své dokumenty systematicky (ať nemarníte čas hledáním)</a:t>
            </a:r>
          </a:p>
        </p:txBody>
      </p:sp>
    </p:spTree>
    <p:extLst>
      <p:ext uri="{BB962C8B-B14F-4D97-AF65-F5344CB8AC3E}">
        <p14:creationId xmlns:p14="http://schemas.microsoft.com/office/powerpoint/2010/main" val="40942729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6979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3779A15-0E93-423F-8542-19F46E1180D8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89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698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PAPÍROVÁNÍ</a:t>
            </a:r>
          </a:p>
        </p:txBody>
      </p:sp>
      <p:sp>
        <p:nvSpPr>
          <p:cNvPr id="1269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454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Doporučená zásada : vzít do ruky každý list papíru pouze jednou. (můžete ušetřit až hodinu denně tj. 220 hodin/rok).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Pokud listin dorazí na stůl celá hora, rozdělte dnešní hromadu podle priorit na hromádky :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000" b="1" smtClean="0"/>
              <a:t>K vyřízení</a:t>
            </a:r>
            <a:r>
              <a:rPr lang="cs-CZ" altLang="cs-CZ" sz="2000" smtClean="0"/>
              <a:t> (jestliže jste schopni záležitost okamžitě vyřídit, učiňte to hned, pokud ne, poznačte si, co se má udělat a dejte do složky K VYŘÍZENÍ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000" b="1" smtClean="0"/>
              <a:t>Zprávy</a:t>
            </a:r>
            <a:r>
              <a:rPr lang="cs-CZ" altLang="cs-CZ" sz="2000" smtClean="0"/>
              <a:t> (přečtěte a následně buď zařaďte, vyhoďte nebo přepošlete komu je třeba. Je-li to dovoleno, připojte své komentáře přímo na zprávu).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000" b="1" smtClean="0"/>
              <a:t>K pročtení</a:t>
            </a:r>
            <a:r>
              <a:rPr lang="cs-CZ" altLang="cs-CZ" sz="2000" smtClean="0"/>
              <a:t> (sem patří materiály, které není nutné číst ihned. Odložte je na dobu, kdy budete mít více času).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2000" b="1" smtClean="0"/>
              <a:t>Na vyhození</a:t>
            </a:r>
            <a:r>
              <a:rPr lang="cs-CZ" altLang="cs-CZ" sz="2000" smtClean="0"/>
              <a:t> (Pokud nepatří listina ani do jedné z kategorií viz. Shora, vyhoďte do koše). </a:t>
            </a:r>
          </a:p>
        </p:txBody>
      </p:sp>
    </p:spTree>
    <p:extLst>
      <p:ext uri="{BB962C8B-B14F-4D97-AF65-F5344CB8AC3E}">
        <p14:creationId xmlns:p14="http://schemas.microsoft.com/office/powerpoint/2010/main" val="8685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8003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7FE0709-4361-4411-A482-A685B3E36F2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90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800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863600"/>
          </a:xfrm>
        </p:spPr>
        <p:txBody>
          <a:bodyPr/>
          <a:lstStyle/>
          <a:p>
            <a:pPr eaLnBrk="1" hangingPunct="1"/>
            <a:r>
              <a:rPr lang="cs-CZ" altLang="cs-CZ" sz="3200" b="1" smtClean="0"/>
              <a:t>JAK PSÁT A ČÍST EFEKTIVNĚ </a:t>
            </a:r>
          </a:p>
        </p:txBody>
      </p:sp>
      <p:sp>
        <p:nvSpPr>
          <p:cNvPr id="1280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83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Kroky k jasnému vyjádření :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Myšlení (přesně stanovte téma zprávy, najděte ústřední body doby, na něž máte odpovědět. Podtrhněte si hlavní myšlenky nebo otázky, na které byste měli reagovat. Pokuste se vybavit čtenáře).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Osnova (na kousek papíru si sepište věci, jež chcete v dopise vyjádřit).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Uspořádání (seřaďte své teze do logického pořádku, ty irelevantní vynechejte).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Pište jasně, stručně a srozumitelně, v krátkých větách, používejte běžné výrazy.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Jak efektivně číst ?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Začněte s nadpisy z titulní strany.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Pokračujte úvodníkem, rychle přehlédněte obsah.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Snažte se v každé kapitole nebo oddíle najít nejdůležitější myšlenky.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cs-CZ" altLang="cs-CZ" sz="1800" smtClean="0"/>
              <a:t>Podrobnosti čtěte, jen když mají vztah k informaci, jež je pro vás klíčová. </a:t>
            </a:r>
          </a:p>
        </p:txBody>
      </p:sp>
    </p:spTree>
    <p:extLst>
      <p:ext uri="{BB962C8B-B14F-4D97-AF65-F5344CB8AC3E}">
        <p14:creationId xmlns:p14="http://schemas.microsoft.com/office/powerpoint/2010/main" val="9787093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2902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D7A030-ABD5-400F-81CB-0667D81AEEB7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91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9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CVIČENÍ : ZÁKAZ DOMÁCÍCH ÚKOLŮ</a:t>
            </a:r>
          </a:p>
        </p:txBody>
      </p:sp>
      <p:sp>
        <p:nvSpPr>
          <p:cNvPr id="1290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Doba trvání : 5 minut, prostředky : žádné, frekvence : průběžně.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Braní si práce domů je skutečným nepřítelem time managementu. Cílem je tomu zabránit !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Jak ? Prostě si neberte žádnou práci domů. Zůstaňte v práci tak dlouho, dokud vše nedokončíte. Pokud musíte pracovat o víkendu, běžte kvůli tomu do kanceláře. Ve skutečnosti doporučuji, abyste si to občas vyzkoušeli : víkendová atmosféra kanceláře je obvykle zcela jiná, než tak všední.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Braní si práce domů má negativní dopad na vaši rodinu a společenský život. Snižuje to kvalitu vaší práce. Nedělejte to.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Tento zlozvyk je nutné překonat. Bohužel se to podobá snaze přestat kouřit. Možná to bude vyžadovat velké množství pokusů. </a:t>
            </a:r>
          </a:p>
        </p:txBody>
      </p:sp>
    </p:spTree>
    <p:extLst>
      <p:ext uri="{BB962C8B-B14F-4D97-AF65-F5344CB8AC3E}">
        <p14:creationId xmlns:p14="http://schemas.microsoft.com/office/powerpoint/2010/main" val="396634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30051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E48484-E94C-4D0A-99F3-FE98136F1BA3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92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ÚČINNÉ ZÁSADY V BOJI S ČASEM (I)</a:t>
            </a:r>
          </a:p>
        </p:txBody>
      </p:sp>
      <p:sp>
        <p:nvSpPr>
          <p:cNvPr id="1300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Stanovit si jasné priority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Průběžně vyhodnocovat organizaci času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Nekompromisně vyškrtávat vše, co nás o čas okrádá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cs-CZ" altLang="cs-CZ" smtClean="0"/>
              <a:t>Plánovat si vše přísně a přesně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65496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31075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856318C-732F-4C81-BBCC-17D9BE02C846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93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31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ÚČINNÉ ZÁSADY V BOJI S ČASEM (II)</a:t>
            </a:r>
          </a:p>
        </p:txBody>
      </p:sp>
      <p:sp>
        <p:nvSpPr>
          <p:cNvPr id="131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000" b="1" smtClean="0"/>
              <a:t>10 zásad, které vedou k úspěchu : </a:t>
            </a:r>
            <a:endParaRPr lang="cs-CZ" altLang="cs-CZ" sz="20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slíbím, tak udělám.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žádám, tak řeknu do kdy.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poslouchám, tak si poznamenám.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přemýšlím, tak si zapisuji.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jsem unaven, tak skončím.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odcházím, tak si urovnám stůl.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třídím, tak vyhazuji.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diskutuji, tak se vyjadřuji krátce.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rozhoduji, tak vysvětluji.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000" smtClean="0"/>
              <a:t>Když něco začnu, tak to i dokončím.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cs-CZ" altLang="cs-CZ" sz="2000" smtClean="0"/>
          </a:p>
        </p:txBody>
      </p:sp>
    </p:spTree>
    <p:extLst>
      <p:ext uri="{BB962C8B-B14F-4D97-AF65-F5344CB8AC3E}">
        <p14:creationId xmlns:p14="http://schemas.microsoft.com/office/powerpoint/2010/main" val="27341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Zástupný symbol pro zápatí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b="0" smtClean="0">
                <a:solidFill>
                  <a:srgbClr val="000000"/>
                </a:solidFill>
              </a:rPr>
              <a:t>PRACOVNÍ ČAS ZAMĚSTNANCE</a:t>
            </a:r>
            <a:endParaRPr lang="cs-CZ" altLang="cs-CZ" b="0">
              <a:solidFill>
                <a:srgbClr val="000000"/>
              </a:solidFill>
            </a:endParaRPr>
          </a:p>
        </p:txBody>
      </p:sp>
      <p:sp>
        <p:nvSpPr>
          <p:cNvPr id="139267" name="Zástupný symbol pro číslo snímk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C8D7362-B17A-4496-A5A5-B5D3412CB93B}" type="slidenum">
              <a:rPr lang="cs-CZ" altLang="cs-CZ" b="0">
                <a:solidFill>
                  <a:srgbClr val="000000"/>
                </a:solidFill>
                <a:latin typeface="Arial Black" pitchFamily="34" charset="0"/>
              </a:rPr>
              <a:pPr eaLnBrk="1" hangingPunct="1"/>
              <a:t>94</a:t>
            </a:fld>
            <a:endParaRPr lang="cs-CZ" altLang="cs-CZ" b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39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smtClean="0"/>
              <a:t>ODPOČINEK V ZAMĚSTNÁNÍ</a:t>
            </a:r>
          </a:p>
        </p:txBody>
      </p:sp>
      <p:sp>
        <p:nvSpPr>
          <p:cNvPr id="1392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K základním způsobům odpočinku při práci slouží přestávky. Hlavní přestávka by měla být uprostřed pracovní doby a další krátké přestávky by měly být častější ve druhé polovině pracovního dne. Tyto krátké přestávky by měly být účelné.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cs-CZ" altLang="cs-CZ" sz="2400" smtClean="0"/>
              <a:t>Nestačí nečinně sedět se zapálenou cigaretou a vypít si kávu. Kdo má sedavé zaměstnání, měl by se krátce projít po kanceláři, pohlédnout do zeleně, protáhnout se, provést pár lehkých cviků. </a:t>
            </a:r>
          </a:p>
        </p:txBody>
      </p:sp>
    </p:spTree>
    <p:extLst>
      <p:ext uri="{BB962C8B-B14F-4D97-AF65-F5344CB8AC3E}">
        <p14:creationId xmlns:p14="http://schemas.microsoft.com/office/powerpoint/2010/main" val="16652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7038</Words>
  <Application>Microsoft Office PowerPoint</Application>
  <PresentationFormat>Předvádění na obrazovce (4:3)</PresentationFormat>
  <Paragraphs>842</Paragraphs>
  <Slides>94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94</vt:i4>
      </vt:variant>
    </vt:vector>
  </HeadingPairs>
  <TitlesOfParts>
    <vt:vector size="95" baseType="lpstr">
      <vt:lpstr>Pixel</vt:lpstr>
      <vt:lpstr>TIME MANAGEMENT = PRACOVNÍ ČAS ZAMĚSTNANCE</vt:lpstr>
      <vt:lpstr>PROČ MÁME PROBLÉMY S ČASEM ?  </vt:lpstr>
      <vt:lpstr>PROČ SE UČIT PRÁCI S ČASEM</vt:lpstr>
      <vt:lpstr>TYPICKÉ ZNAKY ŠPATNÉHO TIME MANAGEMENTU</vt:lpstr>
      <vt:lpstr>ÚKOL PRO VÁS ?</vt:lpstr>
      <vt:lpstr>VÝHODY DŮSLEDNÉHO TIME MNG.</vt:lpstr>
      <vt:lpstr>CÍLE</vt:lpstr>
      <vt:lpstr>CÍLE MOTIVUJÍ</vt:lpstr>
      <vt:lpstr>STANOVOVÁNÍ CÍLŮ</vt:lpstr>
      <vt:lpstr>ÚKOL PRO VÁS ?</vt:lpstr>
      <vt:lpstr>NAJDĚTE ŽIVOTNÍ ROVNOVÁHU</vt:lpstr>
      <vt:lpstr>ŽIVOTNÍ ROLE V ROVNOVÁZE</vt:lpstr>
      <vt:lpstr>NESTAŽTE SE PLNIT VÍC NEŽ 7 ŽIVOTNÍCH ROLÍ</vt:lpstr>
      <vt:lpstr>SESTAVTE SI SVŮJ VELKÝ PLÁN</vt:lpstr>
      <vt:lpstr>PRAKTICKÉ TIPY  </vt:lpstr>
      <vt:lpstr>PLÁNOVÁNÍ </vt:lpstr>
      <vt:lpstr>ZÁKLADNÍ PRAVIDLA PLÁNOVÁNÍ</vt:lpstr>
      <vt:lpstr>PROČ PLÁNOVAT PÍSEMNĚ ? </vt:lpstr>
      <vt:lpstr>KOLIK ČASU SI NAPLÁNOVAT?</vt:lpstr>
      <vt:lpstr>VÝKONNOST V PRŮBĚHU TÝDNE</vt:lpstr>
      <vt:lpstr>DRUHY PLÁNŮ</vt:lpstr>
      <vt:lpstr>VÝZNAM TÝDENNÍHO PLÁNU</vt:lpstr>
      <vt:lpstr>TÝDENNÍ PLÁNOVÁNÍ</vt:lpstr>
      <vt:lpstr>JAK NA DENNÍ PLÁNOVÁNÍ</vt:lpstr>
      <vt:lpstr>DENNÍ SEZNAM ÚKOLŮ</vt:lpstr>
      <vt:lpstr>TICHÁ HODINKA</vt:lpstr>
      <vt:lpstr>PRÁCE S KONTROLNÍMI SEZNAMY</vt:lpstr>
      <vt:lpstr>JAK SI PŘIPRAVIT KONTROLNÍ SEZNAMY</vt:lpstr>
      <vt:lpstr>Př. Sestavte kontrolní seznam pro mítinky/pravidelně opakující se akci</vt:lpstr>
      <vt:lpstr>KDY POUŽÍVÁME KONTROLNÍ SEZNAMY ? </vt:lpstr>
      <vt:lpstr>KONTROLNÍ SEZNAMY V SOUKROMÍ</vt:lpstr>
      <vt:lpstr>PLÁNOVACÍ DIÁŘE, CHYTRÉ TELEFONY</vt:lpstr>
      <vt:lpstr>ČASOŽROUTI</vt:lpstr>
      <vt:lpstr>TIPY JAK NA ČASOŽROUTY</vt:lpstr>
      <vt:lpstr>TIPY PRO UČINNÉ JEDNÁNÍ</vt:lpstr>
      <vt:lpstr>JAK ÚČELNÝM PLÁNOVÁNÍM ČASU PŘEDCHÁZET STRESU ? </vt:lpstr>
      <vt:lpstr>JAK POSTUPOVAT PŘI PLÁNOVÁNÍ ? </vt:lpstr>
      <vt:lpstr>JAK POSTUPOVAT PŘI PLÁNOVÁNÍ ?</vt:lpstr>
      <vt:lpstr>STANOVENÍ PRIORIT</vt:lpstr>
      <vt:lpstr>JAK SI STANOVÍM PRIORITY ? </vt:lpstr>
      <vt:lpstr>JAK POSTUPOVAT ? </vt:lpstr>
      <vt:lpstr>ANALÝZA ABC</vt:lpstr>
      <vt:lpstr>VYUŽITÍ ABC ANALÝZY V PRAXI</vt:lpstr>
      <vt:lpstr>ÚKOL PRO VÁS ? </vt:lpstr>
      <vt:lpstr>Prezentace aplikace PowerPoint</vt:lpstr>
      <vt:lpstr>CO JE PRIORITA ? </vt:lpstr>
      <vt:lpstr>JAK SI SPRÁVNĚ STANOVIT PRIORITY ? </vt:lpstr>
      <vt:lpstr>DOPORUČENÍ K PRIORITÁM</vt:lpstr>
      <vt:lpstr>SNÍMEK DENNÍCH AKTIVIT(AUDIT)</vt:lpstr>
      <vt:lpstr>JAK VYTVOŘIT  SNÍMEK ?</vt:lpstr>
      <vt:lpstr>Prezentace aplikace PowerPoint</vt:lpstr>
      <vt:lpstr>ZÁVĚR K  SNÍMKU AKTIVIT</vt:lpstr>
      <vt:lpstr>JAK ZAČÍT DEN ? </vt:lpstr>
      <vt:lpstr>JAK UKONČIT DEN ? </vt:lpstr>
      <vt:lpstr>ZLODĚJI ČASU</vt:lpstr>
      <vt:lpstr>„ZLODĚJI ČASU“</vt:lpstr>
      <vt:lpstr>JAK ROZPOZNAT A ELIMINOVAT ZLODĚJE VÝKONU</vt:lpstr>
      <vt:lpstr>TEST : MÉ ČASOVÉ ZTRÁTY </vt:lpstr>
      <vt:lpstr>TEST SEBEHODNOCENÍ </vt:lpstr>
      <vt:lpstr>VYHODNOCENÍ TESTU </vt:lpstr>
      <vt:lpstr>VÝSLEDKY TESTU </vt:lpstr>
      <vt:lpstr>TELEFON – ZLODĚJ ČASU </vt:lpstr>
      <vt:lpstr>JAK NA ZLODĚJE ČASU – TELEFON ? </vt:lpstr>
      <vt:lpstr>DELEGOVÁNÍ</vt:lpstr>
      <vt:lpstr>VÝHODY DELEGOVÁNÍ</vt:lpstr>
      <vt:lpstr>PRAKTICKÉ CVIČENÍ : POTÍŽE S DELEGOVÁNÍM</vt:lpstr>
      <vt:lpstr>PROČ JE SLOŽITÉ DELEGOVAT ? </vt:lpstr>
      <vt:lpstr>CO NEMŮŽE BÝT DELEGOVÁNO ? </vt:lpstr>
      <vt:lpstr>CO MŮŽE BÝT DELEGOVÁNO ? </vt:lpstr>
      <vt:lpstr> CO BY NEMĚLO BÝT DELEGOVÁNO ?  </vt:lpstr>
      <vt:lpstr>PRAVIDLA ÚSPĚŠNÉHO DELEGOVÁNÍ</vt:lpstr>
      <vt:lpstr>PRODUKTIVNÍ ČAS </vt:lpstr>
      <vt:lpstr>KŘIVKA ENERGIE</vt:lpstr>
      <vt:lpstr>MĚSÍČNÍ SVIT</vt:lpstr>
      <vt:lpstr>TEST : VAŠE KŘIVKA VÝKONNOSTI </vt:lpstr>
      <vt:lpstr>VYHODNOCENÍ TESTU </vt:lpstr>
      <vt:lpstr>ZLATÉ SLOVÍČKO „NE“ VÁM UŠETŘÍ HODNĚ ČASU</vt:lpstr>
      <vt:lpstr>ŘÍKAT NE</vt:lpstr>
      <vt:lpstr>JAK UHLÍDAT VYRUŠOVÁNÍ</vt:lpstr>
      <vt:lpstr>CVIČENÍ : JAK ODVRÁTIT VYRUŠENÍ ?</vt:lpstr>
      <vt:lpstr>PRAKTICKÉ CVIČENÍ : PRÁCE Z DOMOVA (HOME OFFICE)</vt:lpstr>
      <vt:lpstr>ODKLÁDÁNÍ PRÁCE</vt:lpstr>
      <vt:lpstr>TEST : ODKLÁDÁNÍ PRÁCE</vt:lpstr>
      <vt:lpstr>TEST : </vt:lpstr>
      <vt:lpstr>VYHODNOCENÍ TESTU </vt:lpstr>
      <vt:lpstr>VÝSLEDKY TESTU </vt:lpstr>
      <vt:lpstr>USPOŘÁDÁNÍ KANCELÁŘE </vt:lpstr>
      <vt:lpstr>UMĚNÍ ÚŘEDNIČINY</vt:lpstr>
      <vt:lpstr>PAPÍROVÁNÍ</vt:lpstr>
      <vt:lpstr>JAK PSÁT A ČÍST EFEKTIVNĚ </vt:lpstr>
      <vt:lpstr>CVIČENÍ : ZÁKAZ DOMÁCÍCH ÚKOLŮ</vt:lpstr>
      <vt:lpstr>ÚČINNÉ ZÁSADY V BOJI S ČASEM (I)</vt:lpstr>
      <vt:lpstr>ÚČINNÉ ZÁSADY V BOJI S ČASEM (II)</vt:lpstr>
      <vt:lpstr>ODPOČINEK V ZAMĚSTNÁNÍ</vt:lpstr>
    </vt:vector>
  </TitlesOfParts>
  <Company>Univerzita Palackého v Olomouci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MANAGEMENT = PRACOVNÍ ČAS ZAMĚSTNANCE</dc:title>
  <dc:creator>Ing. Dagmar Zlámalová</dc:creator>
  <cp:lastModifiedBy>Ing. Dagmar Zlámalová</cp:lastModifiedBy>
  <cp:revision>16</cp:revision>
  <dcterms:created xsi:type="dcterms:W3CDTF">2014-04-23T19:02:53Z</dcterms:created>
  <dcterms:modified xsi:type="dcterms:W3CDTF">2016-04-28T11:03:40Z</dcterms:modified>
</cp:coreProperties>
</file>