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75" r:id="rId2"/>
    <p:sldId id="274" r:id="rId3"/>
    <p:sldId id="277" r:id="rId4"/>
    <p:sldId id="280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96" r:id="rId16"/>
    <p:sldId id="307" r:id="rId17"/>
    <p:sldId id="308" r:id="rId18"/>
    <p:sldId id="309" r:id="rId19"/>
    <p:sldId id="297" r:id="rId20"/>
    <p:sldId id="304" r:id="rId21"/>
    <p:sldId id="305" r:id="rId22"/>
    <p:sldId id="306" r:id="rId23"/>
    <p:sldId id="299" r:id="rId24"/>
    <p:sldId id="300" r:id="rId25"/>
    <p:sldId id="301" r:id="rId26"/>
    <p:sldId id="302" r:id="rId27"/>
  </p:sldIdLst>
  <p:sldSz cx="9144000" cy="6858000" type="screen4x3"/>
  <p:notesSz cx="6888163" cy="10020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2AD"/>
    <a:srgbClr val="424B9C"/>
    <a:srgbClr val="7E9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6A4556F-085E-4C54-894F-A7D4C87E6E51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F2F2ED3-1C92-4F5C-9D3F-4D692EA65F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169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EEBE4-E624-4214-8C1F-CCA67736CB88}" type="datetimeFigureOut">
              <a:rPr lang="cs-CZ" smtClean="0"/>
              <a:t>8.2.2012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DCCD0-BD91-466C-BD19-5A73F5115E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578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BDCCD0-BD91-466C-BD19-5A73F5115E2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826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C329E-0AE8-4223-ADC0-08AD09D7F381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C0FEF-E773-4B37-A5F2-215CE2B1CF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AB828-C6E2-4BD1-A87A-1A7CA5DEF056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0F4B0-597A-4610-878B-894EDCF398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885E1-1138-464F-BA18-3A6EF4169A36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B4945-8032-47D3-BF51-E880EA7645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2A981-8B1E-4D03-A9C2-800F19C6694F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0E27D-FC6A-4C16-9C5D-89D9CA76872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2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7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2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7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E01D2-B255-486C-BC27-BA2756345800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B4264-D05A-44E1-85EA-A37D520CCE0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2735-4A09-456A-BA7A-2EB0F092CA2F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560F7-2831-4498-B763-B301F1B9B0F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8D76B-EFB8-42C1-B341-ED236D098049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181C2-8635-4BC9-99C4-F858A5C5EF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7DB5-6BC7-4737-A873-20D5B72B2E9D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D8AF7-1483-4E87-A5A7-363B281CFC1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úhlý trojúhelník 11"/>
          <p:cNvSpPr/>
          <p:nvPr/>
        </p:nvSpPr>
        <p:spPr>
          <a:xfrm rot="420000" flipV="1">
            <a:off x="8004178" y="5359402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Volný tvar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10"/>
          <p:cNvSpPr>
            <a:spLocks/>
          </p:cNvSpPr>
          <p:nvPr/>
        </p:nvSpPr>
        <p:spPr bwMode="auto">
          <a:xfrm flipV="1">
            <a:off x="4381502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A78E1-C364-4FBC-BCC0-969ED1BB7EAA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CE33A-27F7-4060-8C1A-68380E242C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21AB4-8D15-4AE9-879E-374838E45FFF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E2FB-06CF-47C7-80F4-1E9C64100B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3"/>
            <a:ext cx="2057400" cy="5211763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3"/>
            <a:ext cx="6019800" cy="52117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9718E-EA17-42E9-B480-66E15DEA1E65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704B-FE41-4EB7-B0EA-478A17B4AA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6" y="-7938"/>
            <a:ext cx="9163051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2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57200" y="1935165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185E67-2A0D-4091-AC11-6F285DBFFC36}" type="datetimeFigureOut">
              <a:rPr lang="cs-CZ"/>
              <a:pPr>
                <a:defRPr/>
              </a:pPr>
              <a:t>8.2.2012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4E2BA-B5CE-4322-BC43-8113F61B21E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033" name="Skupina 1"/>
          <p:cNvGrpSpPr>
            <a:grpSpLocks/>
          </p:cNvGrpSpPr>
          <p:nvPr/>
        </p:nvGrpSpPr>
        <p:grpSpPr bwMode="auto">
          <a:xfrm>
            <a:off x="-19049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 bwMode="auto">
          <a:xfrm>
            <a:off x="1075656" y="2996952"/>
            <a:ext cx="676875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  <a:latin typeface="+mj-lt"/>
              </a:rPr>
              <a:t>Praktické dovednosti absolventa</a:t>
            </a:r>
          </a:p>
          <a:p>
            <a:pPr marL="0" indent="0" algn="ctr">
              <a:buNone/>
            </a:pPr>
            <a:r>
              <a:rPr lang="cs-CZ" sz="3200" b="1" dirty="0" smtClean="0">
                <a:solidFill>
                  <a:srgbClr val="002060"/>
                </a:solidFill>
                <a:latin typeface="+mj-lt"/>
              </a:rPr>
              <a:t>z praxe do praxe</a:t>
            </a:r>
          </a:p>
          <a:p>
            <a:pPr marL="0" indent="0" algn="ctr">
              <a:buNone/>
            </a:pPr>
            <a:r>
              <a:rPr lang="cs-CZ" sz="3200" dirty="0" smtClean="0">
                <a:solidFill>
                  <a:srgbClr val="002060"/>
                </a:solidFill>
                <a:latin typeface="+mj-lt"/>
              </a:rPr>
              <a:t>CZ.1.07/2.2.00/15.0308</a:t>
            </a:r>
            <a:endParaRPr lang="cs-CZ" sz="32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6" name="Picture 4" descr="Logo s UP c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4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345232" y="2132857"/>
            <a:ext cx="8229600" cy="720080"/>
          </a:xfrm>
        </p:spPr>
        <p:txBody>
          <a:bodyPr/>
          <a:lstStyle/>
          <a:p>
            <a:pPr algn="ctr" eaLnBrk="1" hangingPunct="1"/>
            <a:r>
              <a:rPr lang="cs-CZ" dirty="0" smtClean="0">
                <a:solidFill>
                  <a:srgbClr val="004E6D"/>
                </a:solidFill>
              </a:rPr>
              <a:t>Základy ekonomie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3068962"/>
            <a:ext cx="8229600" cy="3312368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400" dirty="0" smtClean="0">
                <a:latin typeface="+mj-lt"/>
              </a:rPr>
              <a:t>„Ekonomie </a:t>
            </a:r>
            <a:r>
              <a:rPr lang="cs-CZ" sz="2400" dirty="0">
                <a:latin typeface="+mj-lt"/>
              </a:rPr>
              <a:t>je postoupena více bludy a omyly než jakákoliv jiná člověku známá věda. Všechny jeho komplikace však znásobuje jeden </a:t>
            </a:r>
            <a:r>
              <a:rPr lang="cs-CZ" sz="2400" dirty="0" smtClean="0">
                <a:latin typeface="+mj-lt"/>
              </a:rPr>
              <a:t>faktor. Jsou </a:t>
            </a:r>
            <a:r>
              <a:rPr lang="cs-CZ" sz="2400" dirty="0">
                <a:latin typeface="+mj-lt"/>
              </a:rPr>
              <a:t>jím požadavky zájmových skupin. Umění ekonomie spočívá ve zkoumání nejen bezprostředních, ale i dlouhodobých důsledků daného činu nebo opatření</a:t>
            </a:r>
            <a:r>
              <a:rPr lang="en-US" sz="2400" dirty="0">
                <a:latin typeface="+mj-lt"/>
              </a:rPr>
              <a:t>;</a:t>
            </a:r>
            <a:r>
              <a:rPr lang="cs-CZ" sz="2400" dirty="0">
                <a:latin typeface="+mj-lt"/>
              </a:rPr>
              <a:t> a spočívá ve sledování dopadu tohoto opatření nejen na jednu skupinu, ale také na všechny ostatní</a:t>
            </a:r>
            <a:r>
              <a:rPr lang="cs-CZ" sz="2800" dirty="0" smtClean="0"/>
              <a:t>.“ (</a:t>
            </a:r>
            <a:r>
              <a:rPr lang="cs-CZ" sz="2400" dirty="0" smtClean="0">
                <a:latin typeface="+mj-lt"/>
              </a:rPr>
              <a:t>H. </a:t>
            </a:r>
            <a:r>
              <a:rPr lang="cs-CZ" sz="2400" dirty="0" err="1" smtClean="0">
                <a:latin typeface="+mj-lt"/>
              </a:rPr>
              <a:t>Hazlitt</a:t>
            </a:r>
            <a:r>
              <a:rPr lang="cs-CZ" sz="2400" dirty="0" smtClean="0">
                <a:latin typeface="+mj-lt"/>
              </a:rPr>
              <a:t>)</a:t>
            </a:r>
            <a:r>
              <a:rPr lang="cs-CZ" sz="2400" dirty="0" smtClean="0"/>
              <a:t> </a:t>
            </a:r>
            <a:endParaRPr lang="cs-CZ" sz="2400" dirty="0"/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457200" y="2060848"/>
            <a:ext cx="8229600" cy="648072"/>
          </a:xfrm>
        </p:spPr>
        <p:txBody>
          <a:bodyPr/>
          <a:lstStyle/>
          <a:p>
            <a:pPr algn="ctr" eaLnBrk="1" hangingPunct="1"/>
            <a:r>
              <a:rPr lang="cs-CZ" sz="4000" dirty="0" smtClean="0">
                <a:solidFill>
                  <a:srgbClr val="004E6D"/>
                </a:solidFill>
              </a:rPr>
              <a:t>Základní pojmy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85293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>
                <a:solidFill>
                  <a:srgbClr val="004E6D"/>
                </a:solidFill>
                <a:latin typeface="+mj-lt"/>
              </a:rPr>
              <a:t>Ekonomie</a:t>
            </a:r>
            <a:r>
              <a:rPr lang="cs-CZ" sz="2800" dirty="0">
                <a:solidFill>
                  <a:srgbClr val="004E6D"/>
                </a:solidFill>
                <a:latin typeface="+mj-lt"/>
              </a:rPr>
              <a:t> je věda, zabývající se lidským jednáním ve světě omezených zdrojů a neomezených potřeb. Věda, která zkoumá chování subjektů, které se ekonomicky projevují. </a:t>
            </a: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r>
              <a:rPr lang="cs-CZ" sz="2800" b="1" dirty="0">
                <a:solidFill>
                  <a:srgbClr val="004E6D"/>
                </a:solidFill>
                <a:latin typeface="+mj-lt"/>
              </a:rPr>
              <a:t>Ekonomika</a:t>
            </a:r>
            <a:r>
              <a:rPr lang="cs-CZ" sz="2800" dirty="0">
                <a:solidFill>
                  <a:srgbClr val="004E6D"/>
                </a:solidFill>
                <a:latin typeface="+mj-lt"/>
              </a:rPr>
              <a:t> (hospodářství) je shrnutí hospodaření určitého subjektu například státu, organizace nebo jednotlivce. </a:t>
            </a: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47" y="802406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08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539552" y="2420889"/>
            <a:ext cx="8229600" cy="446449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Mikroekonomie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zkoumá chování dílčích ekonomických subjektů – jednotlivců, domácností a firem. Zabývá se poptávkou a nabídkou v jejích individuálních a konkrétních podobách. </a:t>
            </a: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Makroekonomie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se zabývá hospodářstvím jako celkem a je východiskem hospodářské politiky. Sleduje vztahy mezi agregátními veličinami jako např. HDP, inflace, nezaměstnanost, úroková míra a měnový kurs.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14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2276874"/>
            <a:ext cx="8229600" cy="446449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Účetnictví </a:t>
            </a:r>
            <a:r>
              <a:rPr lang="cs-CZ" sz="2800" dirty="0">
                <a:solidFill>
                  <a:srgbClr val="004E6D"/>
                </a:solidFill>
                <a:latin typeface="+mj-lt"/>
              </a:rPr>
              <a:t>je nástroj pro sledování a zobrazení stavů, toků a výsledků podnikatelské činnosti v peněžních jednotkách. Je uspořádaným systémem evidence s určitými, vesměs obecně platnými normami a definovanými pravidly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.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Finanční </a:t>
            </a:r>
            <a:r>
              <a:rPr lang="cs-CZ" sz="2800" dirty="0" err="1" smtClean="0">
                <a:solidFill>
                  <a:srgbClr val="004E6D"/>
                </a:solidFill>
                <a:latin typeface="+mj-lt"/>
              </a:rPr>
              <a:t>účetníctví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Manažerské účetnictví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5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2420889"/>
            <a:ext cx="8229600" cy="446449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Finanční účetnictví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výkaz o vnějších finančních vazbách podniku (firmy) jako celku. Má poskytovat přesný a spolehlivý přehled o pasivech a aktivech podniku, o jeho (účetních) nákladech a výnosech a o hospodářském výsledku za období 12 po sobě následujících měsíců.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2420889"/>
            <a:ext cx="8229600" cy="446449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>
                <a:solidFill>
                  <a:srgbClr val="004E6D"/>
                </a:solidFill>
                <a:latin typeface="+mj-lt"/>
              </a:rPr>
              <a:t>Manažerské účetnictví </a:t>
            </a:r>
            <a:r>
              <a:rPr lang="cs-CZ" sz="2800" dirty="0">
                <a:solidFill>
                  <a:srgbClr val="004E6D"/>
                </a:solidFill>
                <a:latin typeface="+mj-lt"/>
              </a:rPr>
              <a:t>je celkový soubor informací určený především pro interní potřeby hospodářské jednotky a pro vlastní vedení firmy. O jeho struktuře a využití si podnikový management rozhoduje sám. </a:t>
            </a:r>
          </a:p>
          <a:p>
            <a:pPr marL="0" indent="0" algn="just" eaLnBrk="1" hangingPunct="1">
              <a:buNone/>
            </a:pPr>
            <a:endParaRPr lang="cs-CZ" sz="2800" dirty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2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539552" y="2276872"/>
            <a:ext cx="8229600" cy="720080"/>
          </a:xfrm>
        </p:spPr>
        <p:txBody>
          <a:bodyPr/>
          <a:lstStyle/>
          <a:p>
            <a:pPr algn="ctr" eaLnBrk="1" hangingPunct="1"/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>
                <a:solidFill>
                  <a:srgbClr val="004E6D"/>
                </a:solidFill>
              </a:rPr>
              <a:t/>
            </a:r>
            <a:br>
              <a:rPr lang="cs-CZ" sz="2400" dirty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>
                <a:solidFill>
                  <a:srgbClr val="004E6D"/>
                </a:solidFill>
              </a:rPr>
              <a:t/>
            </a:r>
            <a:br>
              <a:rPr lang="cs-CZ" sz="2400" dirty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>
                <a:solidFill>
                  <a:srgbClr val="004E6D"/>
                </a:solidFill>
              </a:rPr>
              <a:t/>
            </a:r>
            <a:br>
              <a:rPr lang="cs-CZ" sz="2400" dirty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>
                <a:solidFill>
                  <a:srgbClr val="004E6D"/>
                </a:solidFill>
              </a:rPr>
              <a:t/>
            </a:r>
            <a:br>
              <a:rPr lang="cs-CZ" sz="2400" dirty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/>
            </a:r>
            <a:br>
              <a:rPr lang="cs-CZ" sz="2400" dirty="0" smtClean="0">
                <a:solidFill>
                  <a:srgbClr val="004E6D"/>
                </a:solidFill>
              </a:rPr>
            </a:br>
            <a:r>
              <a:rPr lang="cs-CZ" sz="2400" dirty="0" smtClean="0">
                <a:solidFill>
                  <a:srgbClr val="004E6D"/>
                </a:solidFill>
              </a:rPr>
              <a:t>Základní rozdíly mezi finančním a manažerským účetnictvím </a:t>
            </a:r>
            <a:br>
              <a:rPr lang="cs-CZ" sz="2400" dirty="0" smtClean="0">
                <a:solidFill>
                  <a:srgbClr val="004E6D"/>
                </a:solidFill>
              </a:rPr>
            </a:br>
            <a:endParaRPr lang="cs-CZ" sz="2400" dirty="0" smtClean="0">
              <a:solidFill>
                <a:srgbClr val="004E6D"/>
              </a:solidFill>
            </a:endParaRP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2780928"/>
            <a:ext cx="8229600" cy="4464496"/>
          </a:xfrm>
        </p:spPr>
        <p:txBody>
          <a:bodyPr/>
          <a:lstStyle/>
          <a:p>
            <a:pPr marL="0" indent="0" algn="just" eaLnBrk="1" hangingPunct="1">
              <a:buNone/>
            </a:pPr>
            <a:endParaRPr lang="cs-CZ" sz="2800" dirty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361742"/>
              </p:ext>
            </p:extLst>
          </p:nvPr>
        </p:nvGraphicFramePr>
        <p:xfrm>
          <a:off x="755578" y="2780932"/>
          <a:ext cx="7920881" cy="3336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199"/>
                <a:gridCol w="2955841"/>
                <a:gridCol w="2955841"/>
              </a:tblGrid>
              <a:tr h="476629">
                <a:tc>
                  <a:txBody>
                    <a:bodyPr/>
                    <a:lstStyle/>
                    <a:p>
                      <a:pPr indent="153035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+mj-lt"/>
                        </a:rPr>
                        <a:t>Účetnictví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3035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Manažerské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3035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Finanční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Určení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Interní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Externí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Zájem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Maximalizace zisku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Optimalizace daní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Obsah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Analytické účty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Syntetické účty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Úprava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Neregulované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+mj-lt"/>
                        </a:rPr>
                        <a:t>Regulované státem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Ceny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Kalkulované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Reálné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  <a:tr h="476629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Jednotky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+mj-lt"/>
                        </a:rPr>
                        <a:t>Hodnotové i naturální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+mj-lt"/>
                        </a:rPr>
                        <a:t>Finanční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1" marR="44451" marT="0" marB="0" anchor="ctr"/>
                </a:tc>
              </a:tr>
            </a:tbl>
          </a:graphicData>
        </a:graphic>
      </p:graphicFrame>
      <p:pic>
        <p:nvPicPr>
          <p:cNvPr id="7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6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320000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Účetní závěrka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představuje soubor finančních výkazů, které účetní jednotka sestavuje za dané účetní období, obvykle k rozvahovému dni. </a:t>
            </a: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Finanční výkazy </a:t>
            </a:r>
            <a:endParaRPr lang="cs-CZ" sz="2800" b="1" dirty="0">
              <a:solidFill>
                <a:srgbClr val="004E6D"/>
              </a:solidFill>
              <a:latin typeface="+mj-lt"/>
            </a:endParaRP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400" dirty="0">
                <a:solidFill>
                  <a:srgbClr val="004E6D"/>
                </a:solidFill>
                <a:latin typeface="+mj-lt"/>
              </a:rPr>
              <a:t>Rozvaha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400" dirty="0">
                <a:solidFill>
                  <a:srgbClr val="004E6D"/>
                </a:solidFill>
                <a:latin typeface="+mj-lt"/>
              </a:rPr>
              <a:t>Výkaz zisku a ztrát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400" dirty="0">
                <a:solidFill>
                  <a:srgbClr val="004E6D"/>
                </a:solidFill>
                <a:latin typeface="+mj-lt"/>
              </a:rPr>
              <a:t>Přehled o finančních tocích, tj. cash </a:t>
            </a:r>
            <a:r>
              <a:rPr lang="cs-CZ" sz="2400" dirty="0" err="1">
                <a:solidFill>
                  <a:srgbClr val="004E6D"/>
                </a:solidFill>
                <a:latin typeface="+mj-lt"/>
              </a:rPr>
              <a:t>flow</a:t>
            </a:r>
            <a:endParaRPr lang="cs-CZ" sz="2400" dirty="0">
              <a:solidFill>
                <a:srgbClr val="004E6D"/>
              </a:solidFill>
              <a:latin typeface="+mj-lt"/>
            </a:endParaRP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400" dirty="0">
                <a:solidFill>
                  <a:srgbClr val="004E6D"/>
                </a:solidFill>
                <a:latin typeface="+mj-lt"/>
              </a:rPr>
              <a:t>Přehled o změnách vlastního kapitálu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400" dirty="0">
                <a:solidFill>
                  <a:srgbClr val="004E6D"/>
                </a:solidFill>
                <a:latin typeface="+mj-lt"/>
              </a:rPr>
              <a:t>Příloha k účetní </a:t>
            </a: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závěrce</a:t>
            </a:r>
            <a:endParaRPr lang="cs-CZ" sz="2400" dirty="0">
              <a:solidFill>
                <a:srgbClr val="004E6D"/>
              </a:solidFill>
              <a:latin typeface="+mj-lt"/>
            </a:endParaRPr>
          </a:p>
          <a:p>
            <a:pPr algn="just" eaLnBrk="1" hangingPunct="1">
              <a:buFontTx/>
              <a:buChar char="-"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8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251520" y="2134169"/>
            <a:ext cx="8229600" cy="4752048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Rozvaha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(bilance) podává přehled o majetku podniku (aktivech) a zdrojích jeho krytí (pasivech) v peněžních jednotkách, a to k určitému datu (rozvahovému dni).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683267"/>
              </p:ext>
            </p:extLst>
          </p:nvPr>
        </p:nvGraphicFramePr>
        <p:xfrm>
          <a:off x="539552" y="3717035"/>
          <a:ext cx="8136904" cy="3015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456"/>
                <a:gridCol w="4032448"/>
              </a:tblGrid>
              <a:tr h="27195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Rozvaha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719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Aktiva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Pasiva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  <a:ea typeface="Times New Roman"/>
                        </a:rPr>
                        <a:t>dlouhodobý</a:t>
                      </a:r>
                      <a:r>
                        <a:rPr lang="cs-CZ" sz="1200" baseline="0" dirty="0" smtClean="0">
                          <a:effectLst/>
                          <a:latin typeface="+mj-lt"/>
                          <a:ea typeface="Times New Roman"/>
                        </a:rPr>
                        <a:t> hmotný majetek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základní kapitál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Dlouhodobý nehmotný majetek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zisk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finanční investice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krátkodobé dluhy 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96391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dlouhodobé dluhy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 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  <a:ea typeface="+mn-ea"/>
                        </a:rPr>
                        <a:t>Oběžná</a:t>
                      </a:r>
                      <a:r>
                        <a:rPr lang="cs-CZ" sz="1200" baseline="0" dirty="0" smtClean="0">
                          <a:effectLst/>
                          <a:latin typeface="+mj-lt"/>
                          <a:ea typeface="+mn-ea"/>
                        </a:rPr>
                        <a:t> aktiva: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zásoby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 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+mj-lt"/>
                        </a:rPr>
                        <a:t>pohledávky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1958"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j-lt"/>
                        </a:rPr>
                        <a:t>finanční majetek</a:t>
                      </a:r>
                      <a:endParaRPr lang="cs-CZ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52400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 </a:t>
                      </a:r>
                      <a:endParaRPr lang="cs-CZ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8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060848"/>
            <a:ext cx="8229600" cy="446401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>
                <a:solidFill>
                  <a:srgbClr val="004E6D"/>
                </a:solidFill>
                <a:latin typeface="+mj-lt"/>
              </a:rPr>
              <a:t>Výkaz zisků a ztrát </a:t>
            </a:r>
            <a:r>
              <a:rPr lang="cs-CZ" sz="2800" dirty="0">
                <a:solidFill>
                  <a:srgbClr val="004E6D"/>
                </a:solidFill>
                <a:latin typeface="+mj-lt"/>
              </a:rPr>
              <a:t>(výsledovka) podává přehled o dosaženém hospodářském výsledku za sledované a minulé období. </a:t>
            </a: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Přehled o finančních tocích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(Cash </a:t>
            </a:r>
            <a:r>
              <a:rPr lang="cs-CZ" sz="2800" dirty="0" err="1" smtClean="0">
                <a:solidFill>
                  <a:srgbClr val="004E6D"/>
                </a:solidFill>
                <a:latin typeface="+mj-lt"/>
              </a:rPr>
              <a:t>flow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</a:t>
            </a:r>
            <a:r>
              <a:rPr lang="cs-CZ" sz="2800" dirty="0" err="1" smtClean="0">
                <a:solidFill>
                  <a:srgbClr val="004E6D"/>
                </a:solidFill>
                <a:latin typeface="+mj-lt"/>
              </a:rPr>
              <a:t>statement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) zobrazuje stav peněžních prostředků organizace, jejich přírůstek nebo užití, resp. často jejich rozdíl za určité časové období. </a:t>
            </a: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Příloha k účetní závěrce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obsahuje doplňující informace k výše zmíněným výkazům a popis použitých účetních metod, které byly použity při jejich sestavování. </a:t>
            </a:r>
            <a:endParaRPr lang="cs-CZ" sz="2800" dirty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2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67544" y="1844826"/>
            <a:ext cx="8784976" cy="792088"/>
          </a:xfrm>
        </p:spPr>
        <p:txBody>
          <a:bodyPr/>
          <a:lstStyle/>
          <a:p>
            <a:pPr algn="ctr" eaLnBrk="1" hangingPunct="1"/>
            <a:r>
              <a:rPr lang="cs-CZ" sz="4000" dirty="0" smtClean="0">
                <a:solidFill>
                  <a:srgbClr val="004E6D"/>
                </a:solidFill>
              </a:rPr>
              <a:t>Náklady zaměstnavatele na zaměstnance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85293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Odměňování</a:t>
            </a:r>
          </a:p>
          <a:p>
            <a:pPr marL="0" indent="0" algn="just" eaLnBrk="1" hangingPunct="1">
              <a:buNone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Pravidla a formy odměňování jsou v rámci ČR stanovena třemi důležitými zákony: 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Zákon č. 262/2006 sb., zákoník práce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Zákon č. 1/1992 sb., o mzdě, ….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Zákon č. 143/1992 sb., o platu … 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0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Plat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vyplácen zaměstnancům státního sektoru</a:t>
            </a:r>
            <a:endParaRPr lang="cs-CZ" sz="2800" b="1" dirty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endParaRPr lang="cs-CZ" sz="2800" b="1" dirty="0" smtClean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Mzda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vyplácena v soukromém sektoru a na rozdíl od platu může být část mzdy vyplácena i v naturáliích. </a:t>
            </a:r>
          </a:p>
          <a:p>
            <a:pPr marL="0" indent="0" algn="just" eaLnBrk="1" hangingPunct="1">
              <a:buNone/>
            </a:pPr>
            <a:endParaRPr lang="cs-CZ" sz="2800" b="1" dirty="0">
              <a:solidFill>
                <a:srgbClr val="004E6D"/>
              </a:solidFill>
              <a:latin typeface="+mj-lt"/>
            </a:endParaRP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Odměna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vyplácena pracovníkům, kteří splnili svůj úkol na základě dohody o provedení práce nebo dohody o pracovní činnosti. </a:t>
            </a:r>
            <a:endParaRPr lang="cs-CZ" sz="2800" b="1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2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1844824"/>
            <a:ext cx="8229600" cy="4608512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Výpočet mzdy</a:t>
            </a:r>
          </a:p>
          <a:p>
            <a:pPr marL="0" indent="0" algn="just" eaLnBrk="1" hangingPunct="1">
              <a:buNone/>
            </a:pPr>
            <a:endParaRPr lang="cs-CZ" sz="2800" b="1" dirty="0" smtClean="0">
              <a:solidFill>
                <a:srgbClr val="004E6D"/>
              </a:solidFill>
              <a:latin typeface="+mj-lt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827701"/>
              </p:ext>
            </p:extLst>
          </p:nvPr>
        </p:nvGraphicFramePr>
        <p:xfrm>
          <a:off x="611560" y="2492896"/>
          <a:ext cx="7776865" cy="3742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3722"/>
                <a:gridCol w="1484381"/>
                <a:gridCol w="1484381"/>
                <a:gridCol w="1484381"/>
              </a:tblGrid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hrubá mzda 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50 000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zdravotní pojištění zaměstnanec 4,5%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1 350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2 250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zdravotní pojištění zaměstnavatel 9%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900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2 750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4 500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sociální pojištění zaměstnanec 6,5%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1 950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3 250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sociální pojištění zaměstnavatel 25%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2 500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7 500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12 500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superhrubá  mzda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13 400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40 250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67 000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daňový základ = superhrubá mzda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13 400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40 250 Kč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67 000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daň (15% z daňového základu)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2 010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6 030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10 050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sleva na dani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1 970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1 970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1 970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záloha na daň z příjmu (daň - sleva na dani)                                       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4 060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8 080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čistá mzda                                    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8 860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22 640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36 420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mzdové náklady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13 400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40 250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67 000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8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r</a:t>
                      </a:r>
                      <a:r>
                        <a:rPr lang="cs-CZ" sz="1200">
                          <a:effectLst/>
                        </a:rPr>
                        <a:t>ozdíl mezi čistou mzdou zaměsnance a náklady zaměstnavatele na jeho mzdu 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4540,-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17 610 Kč</a:t>
                      </a:r>
                      <a:endParaRPr lang="cs-C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31 000 Kč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55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457200" y="2060848"/>
            <a:ext cx="8229600" cy="648072"/>
          </a:xfrm>
        </p:spPr>
        <p:txBody>
          <a:bodyPr/>
          <a:lstStyle/>
          <a:p>
            <a:pPr algn="ctr" eaLnBrk="1" hangingPunct="1"/>
            <a:r>
              <a:rPr lang="cs-CZ" sz="4000" dirty="0" smtClean="0">
                <a:solidFill>
                  <a:srgbClr val="004E6D"/>
                </a:solidFill>
              </a:rPr>
              <a:t>Investiční činnost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85293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Investování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obecně vynakládání zdrojů za účelem získání užitku, které jsou očekávány v delším časovém období. Jsou to prostředky na obnovu, rozšiřování nebo zkvalitňování výrobního i nevýrobního procesu podniků a firem. </a:t>
            </a:r>
          </a:p>
          <a:p>
            <a:pPr marL="0" indent="0" algn="just" eaLnBrk="1" hangingPunct="1">
              <a:buNone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Zjednodušeně jsou investice nejčastěji finanční výdaje, u kterých se očekává jejich přeměna na budoucí příjmy. </a:t>
            </a:r>
          </a:p>
          <a:p>
            <a:pPr marL="0" indent="0" algn="just" eaLnBrk="1" hangingPunct="1">
              <a:buNone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Investice mohou mít i nepeněžní charakter.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48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04864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Klasifikace investic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Finanční investice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– cenné papíry, obligace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Hmotné investice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,</a:t>
            </a: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které vytvářejí výrobní kapacitu podniku (modernizace, výměna zařízení)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Nehmotné investice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,</a:t>
            </a: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mezi které patří výdaje na výzkum, vzdělání, vývoj, nákup know-how, software, licence. 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4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04864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Investiční plán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obvykle vychází ze strategického plánu podniku. Je sestavován zejména z důvodu</a:t>
            </a: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maximalizace efektivity investic. </a:t>
            </a:r>
          </a:p>
          <a:p>
            <a:pPr marL="0" indent="0" algn="just" eaLnBrk="1" hangingPunct="1">
              <a:buNone/>
            </a:pP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Investiční plán je konkretizován v investičních projektech, z nichž se vybírají ty, které po stránce technické i ekonomické splňují cíle podniku. </a:t>
            </a:r>
          </a:p>
          <a:p>
            <a:pPr marL="0" indent="0" algn="just" eaLnBrk="1" hangingPunct="1">
              <a:buNone/>
            </a:pP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Investičním projektem může být např. výměna opotřebovaného zařízení za účelem snížení provozních nákladů, zavedení výroby nového výrobku, rozšíření výrobních kapacit, aj.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4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04864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Zdroje financování investic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Vlastní zdroje </a:t>
            </a: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(odpisy, zisk, výnosy z prodeje hmotného majetku či zásob, nově vydané akcie, aj.)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Cizí zdroje </a:t>
            </a: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(investiční úvěr, splátkový prodej, leasing, aj.)</a:t>
            </a:r>
          </a:p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Hodnocení investic</a:t>
            </a:r>
            <a:r>
              <a:rPr lang="cs-CZ" sz="2800" b="1" dirty="0">
                <a:solidFill>
                  <a:srgbClr val="004E6D"/>
                </a:solidFill>
                <a:latin typeface="+mj-lt"/>
              </a:rPr>
              <a:t> </a:t>
            </a:r>
            <a:endParaRPr lang="cs-CZ" sz="2800" b="1" dirty="0" smtClean="0">
              <a:solidFill>
                <a:srgbClr val="004E6D"/>
              </a:solidFill>
              <a:latin typeface="+mj-lt"/>
            </a:endParaRP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Hodnocení rentability investice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Rizikovost investic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Doba splacení investice, </a:t>
            </a:r>
            <a:r>
              <a:rPr lang="cs-CZ" sz="2400" dirty="0" smtClean="0">
                <a:solidFill>
                  <a:srgbClr val="004E6D"/>
                </a:solidFill>
                <a:latin typeface="+mj-lt"/>
              </a:rPr>
              <a:t>tj. proměna investice zpět do peněžní formy 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6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67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457200" y="2060848"/>
            <a:ext cx="8229600" cy="648072"/>
          </a:xfrm>
        </p:spPr>
        <p:txBody>
          <a:bodyPr/>
          <a:lstStyle/>
          <a:p>
            <a:pPr algn="ctr" eaLnBrk="1" hangingPunct="1"/>
            <a:r>
              <a:rPr lang="cs-CZ" sz="4000" dirty="0" smtClean="0">
                <a:solidFill>
                  <a:srgbClr val="004E6D"/>
                </a:solidFill>
              </a:rPr>
              <a:t>Zásobování 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85293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Úkoly nákupu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(orientace na trh)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Průzkum nákupního trhu – získávání nových zdrojů, stanovení substitučního zboží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Nákupní jednání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Cenová a hodnotová analýza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Správa nákupu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48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Správní a fyzické úkoly spojené s toky materiálů a zboží</a:t>
            </a:r>
            <a:endParaRPr lang="cs-CZ" sz="2800" dirty="0" smtClean="0">
              <a:solidFill>
                <a:srgbClr val="004E6D"/>
              </a:solidFill>
              <a:latin typeface="+mj-lt"/>
            </a:endParaRP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Přejímka a kontrola materiálu a zboží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Skladování 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Vnitropodniková doprava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Řízení hmotných a informačních toků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35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Zásobovací politika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 zpravidla zaměřena na: 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Cíle zásobování: zajištění zásobovacích toků, zajištění potencionálu dodavatelů, zlepšení informačních systémů a systémů řízení zásobování, snížení závislosti na dodavatelích, zabezpečení jakosti, snižování nákladu, aj. 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Skladování 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Vnitropodniková doprava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Řízení hmotných a informačních toků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18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Nástroje zásobovací politiky 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Cenová politika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Politika kvality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Politika výběrových metod – výběr tržních partnerů</a:t>
            </a:r>
          </a:p>
          <a:p>
            <a:pPr marL="538163" indent="-2746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Politika reklamy a propagace</a:t>
            </a:r>
          </a:p>
          <a:p>
            <a:pPr marL="0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9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4"/>
          <p:cNvSpPr>
            <a:spLocks noGrp="1"/>
          </p:cNvSpPr>
          <p:nvPr>
            <p:ph type="title" idx="4294967295"/>
          </p:nvPr>
        </p:nvSpPr>
        <p:spPr>
          <a:xfrm>
            <a:off x="457200" y="2060848"/>
            <a:ext cx="8229600" cy="648072"/>
          </a:xfrm>
        </p:spPr>
        <p:txBody>
          <a:bodyPr/>
          <a:lstStyle/>
          <a:p>
            <a:pPr algn="ctr" eaLnBrk="1" hangingPunct="1"/>
            <a:r>
              <a:rPr lang="cs-CZ" sz="4000" dirty="0" smtClean="0">
                <a:solidFill>
                  <a:srgbClr val="004E6D"/>
                </a:solidFill>
              </a:rPr>
              <a:t>Daňový systém ČR</a:t>
            </a:r>
          </a:p>
        </p:txBody>
      </p:sp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85293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Daň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platba do veřejného rozpočtu bez nároku na ekvivalentní a přímé plnění z veřejného rozpočtu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stanovena zákonem 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povinná 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nevratná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přípustná pouze v peněžitém plnění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48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Daňový subjekt</a:t>
            </a: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 je osoba nebo společnost, která je povinna platit a odvádět daň.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Daňový poplatník je ten, jehož příjmy či majetek jsou podrobeny dani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Plátce daně je daňový subjekt, který je povinen odvést do veřejného rozpočtu sraženou nebo vybranou daň od jiných subjektů 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4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2420888"/>
            <a:ext cx="8229600" cy="41764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Požadavky na daňový systém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Daňová spravedlnost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Daňová efektivnost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Právní dokonalost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Jednoduchost a srozumitelnost</a:t>
            </a: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76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sah 5"/>
          <p:cNvSpPr>
            <a:spLocks noGrp="1"/>
          </p:cNvSpPr>
          <p:nvPr>
            <p:ph idx="4294967295"/>
          </p:nvPr>
        </p:nvSpPr>
        <p:spPr>
          <a:xfrm>
            <a:off x="467544" y="1988840"/>
            <a:ext cx="8229600" cy="4752528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cs-CZ" sz="2800" b="1" dirty="0" smtClean="0">
                <a:solidFill>
                  <a:srgbClr val="004E6D"/>
                </a:solidFill>
                <a:latin typeface="+mj-lt"/>
              </a:rPr>
              <a:t>Daňový systém ČR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Daňové příjmy</a:t>
            </a:r>
          </a:p>
          <a:p>
            <a:pPr marL="901700" lvl="2" indent="-274638" algn="just" eaLnBrk="1" hangingPunct="1">
              <a:buFont typeface="Wingdings" pitchFamily="2" charset="2"/>
              <a:buChar char="§"/>
            </a:pPr>
            <a:r>
              <a:rPr lang="cs-CZ" dirty="0" smtClean="0">
                <a:solidFill>
                  <a:srgbClr val="004E6D"/>
                </a:solidFill>
                <a:latin typeface="+mj-lt"/>
              </a:rPr>
              <a:t>Přímé daně</a:t>
            </a:r>
          </a:p>
          <a:p>
            <a:pPr marL="1165225" lvl="4" indent="-263525" algn="just" eaLnBrk="1" hangingPunct="1">
              <a:buFont typeface="Wingdings" pitchFamily="2" charset="2"/>
              <a:buChar char="§"/>
            </a:pPr>
            <a:r>
              <a:rPr lang="cs-CZ" dirty="0">
                <a:solidFill>
                  <a:srgbClr val="004E6D"/>
                </a:solidFill>
                <a:latin typeface="+mj-lt"/>
              </a:rPr>
              <a:t>Majetkové daně (z nemovitostí, silniční, dědická, darovací a daň z převodu nemovitostí)</a:t>
            </a:r>
          </a:p>
          <a:p>
            <a:pPr marL="1165225" lvl="4" indent="-263525" algn="just" eaLnBrk="1" hangingPunct="1">
              <a:buFont typeface="Wingdings" pitchFamily="2" charset="2"/>
              <a:buChar char="§"/>
            </a:pPr>
            <a:r>
              <a:rPr lang="cs-CZ" dirty="0">
                <a:solidFill>
                  <a:srgbClr val="004E6D"/>
                </a:solidFill>
                <a:latin typeface="+mj-lt"/>
              </a:rPr>
              <a:t>Daně z příjmu (DP fyzických osob a DP právnických osob)</a:t>
            </a:r>
          </a:p>
          <a:p>
            <a:pPr marL="901700" lvl="2" indent="-274638" algn="just" eaLnBrk="1" hangingPunct="1">
              <a:buFont typeface="Wingdings" pitchFamily="2" charset="2"/>
              <a:buChar char="§"/>
            </a:pPr>
            <a:r>
              <a:rPr lang="cs-CZ" dirty="0" smtClean="0">
                <a:solidFill>
                  <a:srgbClr val="004E6D"/>
                </a:solidFill>
                <a:latin typeface="+mj-lt"/>
              </a:rPr>
              <a:t>Nepřímé daně</a:t>
            </a:r>
          </a:p>
          <a:p>
            <a:pPr marL="1165225" lvl="4" indent="-263525" algn="just" eaLnBrk="1" hangingPunct="1">
              <a:buFont typeface="Wingdings" pitchFamily="2" charset="2"/>
              <a:buChar char="§"/>
            </a:pPr>
            <a:r>
              <a:rPr lang="cs-CZ" dirty="0" smtClean="0">
                <a:solidFill>
                  <a:srgbClr val="004E6D"/>
                </a:solidFill>
                <a:latin typeface="+mj-lt"/>
              </a:rPr>
              <a:t>Spotřební daně (z paliv a maziv, z lihu, z piva, z vína a tabákových výrobků)</a:t>
            </a:r>
          </a:p>
          <a:p>
            <a:pPr marL="1165225" lvl="4" indent="-263525" algn="just" eaLnBrk="1" hangingPunct="1">
              <a:buFont typeface="Wingdings" pitchFamily="2" charset="2"/>
              <a:buChar char="§"/>
            </a:pPr>
            <a:r>
              <a:rPr lang="cs-CZ" dirty="0" smtClean="0">
                <a:solidFill>
                  <a:srgbClr val="004E6D"/>
                </a:solidFill>
                <a:latin typeface="+mj-lt"/>
              </a:rPr>
              <a:t>Všeobecné daně (daň z přidané hodnoty)</a:t>
            </a:r>
          </a:p>
          <a:p>
            <a:pPr marL="1165225" lvl="4" indent="-263525" algn="just" eaLnBrk="1" hangingPunct="1">
              <a:buFont typeface="Wingdings" pitchFamily="2" charset="2"/>
              <a:buChar char="§"/>
            </a:pPr>
            <a:r>
              <a:rPr lang="cs-CZ" dirty="0" smtClean="0">
                <a:solidFill>
                  <a:srgbClr val="004E6D"/>
                </a:solidFill>
                <a:latin typeface="+mj-lt"/>
              </a:rPr>
              <a:t>Daně k ochraně životního prostředí</a:t>
            </a:r>
          </a:p>
          <a:p>
            <a:pPr marL="627063" indent="-363538" algn="just" eaLnBrk="1" hangingPunct="1">
              <a:buFont typeface="Wingdings" pitchFamily="2" charset="2"/>
              <a:buChar char="§"/>
            </a:pPr>
            <a:r>
              <a:rPr lang="cs-CZ" sz="2800" dirty="0" smtClean="0">
                <a:solidFill>
                  <a:srgbClr val="004E6D"/>
                </a:solidFill>
                <a:latin typeface="+mj-lt"/>
              </a:rPr>
              <a:t>Nedaňové příjmy (pojistné na sociální zabezpečení)</a:t>
            </a:r>
          </a:p>
          <a:p>
            <a:pPr marL="263525" indent="0" algn="just" eaLnBrk="1" hangingPunct="1">
              <a:buNone/>
            </a:pPr>
            <a:endParaRPr lang="cs-CZ" sz="2800" dirty="0" smtClean="0">
              <a:solidFill>
                <a:srgbClr val="004E6D"/>
              </a:solidFill>
              <a:latin typeface="+mj-lt"/>
            </a:endParaRPr>
          </a:p>
        </p:txBody>
      </p:sp>
      <p:pic>
        <p:nvPicPr>
          <p:cNvPr id="5" name="Picture 4" descr="Logo s UP c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2407"/>
            <a:ext cx="5752800" cy="111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5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913</TotalTime>
  <Words>1274</Words>
  <Application>Microsoft Office PowerPoint</Application>
  <PresentationFormat>Předvádění na obrazovce (4:3)</PresentationFormat>
  <Paragraphs>202</Paragraphs>
  <Slides>26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Tok</vt:lpstr>
      <vt:lpstr>Prezentace aplikace PowerPoint</vt:lpstr>
      <vt:lpstr>Základy ekonomie</vt:lpstr>
      <vt:lpstr>Základní pojmy</vt:lpstr>
      <vt:lpstr>Prezentace aplikace PowerPoint</vt:lpstr>
      <vt:lpstr>Prezentace aplikace PowerPoint</vt:lpstr>
      <vt:lpstr>Prezentace aplikace PowerPoint</vt:lpstr>
      <vt:lpstr>Prezentace aplikace PowerPoint</vt:lpstr>
      <vt:lpstr>           Základní rozdíly mezi finančním a manažerským účetnictvím  </vt:lpstr>
      <vt:lpstr>Prezentace aplikace PowerPoint</vt:lpstr>
      <vt:lpstr>Prezentace aplikace PowerPoint</vt:lpstr>
      <vt:lpstr>Prezentace aplikace PowerPoint</vt:lpstr>
      <vt:lpstr>Náklady zaměstnavatele na zaměstnance</vt:lpstr>
      <vt:lpstr>Prezentace aplikace PowerPoint</vt:lpstr>
      <vt:lpstr>Prezentace aplikace PowerPoint</vt:lpstr>
      <vt:lpstr>Investiční činnost</vt:lpstr>
      <vt:lpstr>Prezentace aplikace PowerPoint</vt:lpstr>
      <vt:lpstr>Prezentace aplikace PowerPoint</vt:lpstr>
      <vt:lpstr>Prezentace aplikace PowerPoint</vt:lpstr>
      <vt:lpstr>Zásobování </vt:lpstr>
      <vt:lpstr>Prezentace aplikace PowerPoint</vt:lpstr>
      <vt:lpstr>Prezentace aplikace PowerPoint</vt:lpstr>
      <vt:lpstr>Prezentace aplikace PowerPoint</vt:lpstr>
      <vt:lpstr>Daňový systém ČR</vt:lpstr>
      <vt:lpstr>Prezentace aplikace PowerPoint</vt:lpstr>
      <vt:lpstr>Prezentace aplikace PowerPoint</vt:lpstr>
      <vt:lpstr>Prezentace aplikace PowerPoint</vt:lpstr>
    </vt:vector>
  </TitlesOfParts>
  <Company>B.P.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Team</dc:creator>
  <cp:lastModifiedBy>daska</cp:lastModifiedBy>
  <cp:revision>87</cp:revision>
  <dcterms:created xsi:type="dcterms:W3CDTF">2011-01-09T18:45:26Z</dcterms:created>
  <dcterms:modified xsi:type="dcterms:W3CDTF">2012-02-08T14:43:52Z</dcterms:modified>
</cp:coreProperties>
</file>